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15"/>
  </p:notesMasterIdLst>
  <p:handoutMasterIdLst>
    <p:handoutMasterId r:id="rId16"/>
  </p:handoutMasterIdLst>
  <p:sldIdLst>
    <p:sldId id="256" r:id="rId2"/>
    <p:sldId id="545" r:id="rId3"/>
    <p:sldId id="544" r:id="rId4"/>
    <p:sldId id="546" r:id="rId5"/>
    <p:sldId id="547" r:id="rId6"/>
    <p:sldId id="548" r:id="rId7"/>
    <p:sldId id="549" r:id="rId8"/>
    <p:sldId id="550" r:id="rId9"/>
    <p:sldId id="552" r:id="rId10"/>
    <p:sldId id="551" r:id="rId11"/>
    <p:sldId id="555" r:id="rId12"/>
    <p:sldId id="553" r:id="rId13"/>
    <p:sldId id="554" r:id="rId14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танислав Михалкович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E395"/>
    <a:srgbClr val="007A37"/>
    <a:srgbClr val="0000FF"/>
    <a:srgbClr val="009600"/>
    <a:srgbClr val="009E47"/>
    <a:srgbClr val="000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9" autoAdjust="0"/>
    <p:restoredTop sz="94660"/>
  </p:normalViewPr>
  <p:slideViewPr>
    <p:cSldViewPr>
      <p:cViewPr varScale="1">
        <p:scale>
          <a:sx n="107" d="100"/>
          <a:sy n="107" d="100"/>
        </p:scale>
        <p:origin x="609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870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A23EC407-AE97-4D91-9799-CF265B56C3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951E20E-8E11-4915-B361-A3882FB6D0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304FA7B-6DE2-4B8F-9B45-D20EEC72271F}" type="datetimeFigureOut">
              <a:rPr lang="ru-RU"/>
              <a:pPr>
                <a:defRPr/>
              </a:pPr>
              <a:t>10.09.2021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C3A8A0-76E0-43ED-889A-8655F13FAC6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7AC8126-E211-4A1D-A8BD-809BE4C8A3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A0FEE2-2CBD-4238-8FB5-624B3AA2C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70611A80-CE0E-4DEA-A411-7D99CBF544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A52A19A-E709-4280-A3AC-3CD8D26EA0F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BCB46C-555F-4E10-964C-3242BEFF3D21}" type="datetimeFigureOut">
              <a:rPr lang="ru-RU"/>
              <a:pPr>
                <a:defRPr/>
              </a:pPr>
              <a:t>10.09.2021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7C3AE08C-4F3B-49A0-9034-E16ECB87F7E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23B208EF-D826-4AA8-8162-31F839C20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B1F486-420F-4FB6-A898-98A3D9D2AB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692F08-091F-49DE-80CC-33BD46B6A3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BAA4FC2-7AF1-4423-8ED2-AF35BD20E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AA4FC2-7AF1-4423-8ED2-AF35BD20EC7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001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AA4FC2-7AF1-4423-8ED2-AF35BD20EC7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001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AA4FC2-7AF1-4423-8ED2-AF35BD20EC7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001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AA4FC2-7AF1-4423-8ED2-AF35BD20EC7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001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AA4FC2-7AF1-4423-8ED2-AF35BD20EC7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001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AA4FC2-7AF1-4423-8ED2-AF35BD20EC7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001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AA4FC2-7AF1-4423-8ED2-AF35BD20EC7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001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AA4FC2-7AF1-4423-8ED2-AF35BD20EC7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001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AA4FC2-7AF1-4423-8ED2-AF35BD20EC7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001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AA4FC2-7AF1-4423-8ED2-AF35BD20EC7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001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AA4FC2-7AF1-4423-8ED2-AF35BD20EC7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001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AA4FC2-7AF1-4423-8ED2-AF35BD20EC7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001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ECDB4C-7DBF-4ECF-ABD0-5D975346C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5D9AEE-CAC9-48A8-B833-9A5A7F279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E98A1A-0091-41B9-8FAE-56F98159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9C36A-96DA-419B-B499-F402D0743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20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261E8A-0917-4A9B-B5A2-242BFA1EE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BF2E53-5C8C-4CA3-9899-395B8F53C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0D7879-2B3B-49BE-985D-C46A78079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5242-0EFC-4A8E-9AAA-685A5BFCC3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71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D6AC98-2D9A-4176-96D8-6D50B7609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B1C66E-9120-400A-9922-45B550867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FC6CF4-013B-4A1A-99AE-05328E19D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9289F-91D7-4936-8285-4DA1FDC1F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51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>
            <a:extLst>
              <a:ext uri="{FF2B5EF4-FFF2-40B4-BE49-F238E27FC236}">
                <a16:creationId xmlns:a16="http://schemas.microsoft.com/office/drawing/2014/main" id="{016413F1-EB0E-44EF-AC0F-AFD4708A6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 sz="2400" baseline="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6">
            <a:extLst>
              <a:ext uri="{FF2B5EF4-FFF2-40B4-BE49-F238E27FC236}">
                <a16:creationId xmlns:a16="http://schemas.microsoft.com/office/drawing/2014/main" id="{EA54E17E-E5B8-4851-A64F-5CA327979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8640"/>
            <a:ext cx="12192000" cy="864096"/>
          </a:xfrm>
        </p:spPr>
        <p:txBody>
          <a:bodyPr/>
          <a:lstStyle>
            <a:lvl1pPr>
              <a:defRPr lang="ru-RU" sz="4000" kern="120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Номер слайда 9">
            <a:extLst>
              <a:ext uri="{FF2B5EF4-FFF2-40B4-BE49-F238E27FC236}">
                <a16:creationId xmlns:a16="http://schemas.microsoft.com/office/drawing/2014/main" id="{ED5D4AA4-1DEA-411B-8D4B-928431853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36427" y="6356351"/>
            <a:ext cx="1920213" cy="365125"/>
          </a:xfrm>
          <a:ln w="22225">
            <a:noFill/>
          </a:ln>
        </p:spPr>
        <p:txBody>
          <a:bodyPr/>
          <a:lstStyle>
            <a:lvl1pPr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Слайд </a:t>
            </a:r>
            <a:fld id="{E6F312EF-8797-4734-A7AD-0D4B3FD8A71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8">
            <a:extLst>
              <a:ext uri="{FF2B5EF4-FFF2-40B4-BE49-F238E27FC236}">
                <a16:creationId xmlns:a16="http://schemas.microsoft.com/office/drawing/2014/main" id="{BE8376F5-2CC5-4F92-93C8-12C5F8704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360" y="6356351"/>
            <a:ext cx="9505056" cy="365125"/>
          </a:xfrm>
          <a:ln w="25400">
            <a:noFill/>
          </a:ln>
        </p:spPr>
        <p:txBody>
          <a:bodyPr/>
          <a:lstStyle>
            <a:lvl1pPr algn="l"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/>
              <a:t>Переход с Python на PascalABC.NET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2679CB-ABC7-4A8D-AD7E-7E57FA5F3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263479-4106-4EDC-93F6-57333E42C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F0B2D8-1FDC-4736-9FA1-63F25CFB8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6D382-29B3-4257-9797-21EDA2873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45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65F52B97-95A3-4FCF-89ED-0B2B68C0C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C1F4FC9D-9325-49BE-AE69-4488DC65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2DCAFC9F-702F-4CD2-8919-3FACF1AD1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D35AF-FABA-47F6-8406-ACE1D9C34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333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96EAD864-CDF9-492B-8C20-9DA0B84D2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CDA890E8-1A35-47DE-8975-2662CDA30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A591289D-D59A-4464-9161-5E912FB94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F24F0-7C5D-4B6F-B77E-2621B20EB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46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252E47A1-D932-475C-B5E6-71FD7C4E1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FCD9A57B-BF7B-4725-8663-6C43B91A7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2E0A44C1-921E-482D-BC14-8D99C4B0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28ECF-2CB2-42E8-AD82-130ACA113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96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09FCB502-610B-4BFF-9D17-8A03794F4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8DC173C9-B680-47F5-8153-DF7BE475F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91259DE3-B440-439A-A7A1-9CA0102B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0D541-D748-4AF6-AAD8-A2ABE3960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1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D8B556A3-4A40-4359-951C-FD7BE7987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CA86F77-1472-41CE-BD64-445FB0B87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B96F142A-B315-4172-A023-321313BDB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B9E1-BF3D-475C-AB42-4BC77D966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26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989E7B78-193F-4601-81FA-869C7C45C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09036CC9-6AF8-4803-BCA6-82F30CED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88535BAD-696B-4526-8B58-0AE7E1575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D48F9-07D9-4F70-ADDE-EBDAD6D590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484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9816B5CC-F993-4572-B0A5-0C0AB53A50A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F456201E-D86C-4E86-B857-9660E6540C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2FA54C-A111-4C0F-9008-805CE2E399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A01415-0446-45D4-8A36-0F6D106A40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8BF6BF-E207-40EA-A603-8FDD276770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3267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AC86C3-B7EE-4CC2-A591-A0B02418A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552F17-E732-4312-841D-A8BAABC634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5560" y="1916832"/>
            <a:ext cx="7772400" cy="136743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70C0"/>
                </a:solidFill>
              </a:rPr>
              <a:t>Переход с </a:t>
            </a:r>
            <a:br>
              <a:rPr lang="ru-RU" sz="4400" b="1" dirty="0">
                <a:solidFill>
                  <a:srgbClr val="0070C0"/>
                </a:solidFill>
              </a:rPr>
            </a:br>
            <a:r>
              <a:rPr lang="en-US" sz="4400" b="1" dirty="0">
                <a:solidFill>
                  <a:srgbClr val="0070C0"/>
                </a:solidFill>
              </a:rPr>
              <a:t>Python</a:t>
            </a:r>
            <a:r>
              <a:rPr lang="ru-RU" sz="4400" b="1" dirty="0">
                <a:solidFill>
                  <a:srgbClr val="0070C0"/>
                </a:solidFill>
              </a:rPr>
              <a:t> на </a:t>
            </a:r>
            <a:r>
              <a:rPr lang="en-US" sz="4400" b="1" dirty="0">
                <a:solidFill>
                  <a:srgbClr val="0070C0"/>
                </a:solidFill>
              </a:rPr>
              <a:t>PascalABC</a:t>
            </a:r>
            <a:r>
              <a:rPr lang="ru-RU" sz="4400" b="1" dirty="0">
                <a:solidFill>
                  <a:srgbClr val="0070C0"/>
                </a:solidFill>
              </a:rPr>
              <a:t>.</a:t>
            </a:r>
            <a:r>
              <a:rPr lang="en-US" sz="4400" b="1" dirty="0">
                <a:solidFill>
                  <a:srgbClr val="0070C0"/>
                </a:solidFill>
              </a:rPr>
              <a:t>NET</a:t>
            </a:r>
            <a:endParaRPr lang="ru-RU" sz="44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87EE797-02AC-4121-871C-AA4E67962A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5992" y="764704"/>
            <a:ext cx="1152128" cy="1152128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DBBB05F1-CA0C-4C5D-9AA0-E682FA383B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12" y="764704"/>
            <a:ext cx="1318448" cy="13184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3F07524-79A3-4A75-A10A-FD9623CE592D}"/>
              </a:ext>
            </a:extLst>
          </p:cNvPr>
          <p:cNvSpPr txBox="1"/>
          <p:nvPr/>
        </p:nvSpPr>
        <p:spPr>
          <a:xfrm>
            <a:off x="3048000" y="3244334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>
                    <a:lumMod val="50000"/>
                  </a:schemeClr>
                </a:solidFill>
              </a:rPr>
              <a:t>Михалкович С.С., </a:t>
            </a:r>
            <a:r>
              <a:rPr lang="en-US" altLang="ru-RU" sz="2400" dirty="0">
                <a:solidFill>
                  <a:schemeClr val="bg1">
                    <a:lumMod val="50000"/>
                  </a:schemeClr>
                </a:solidFill>
              </a:rPr>
              <a:t>miks@sfedu.ru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168A53E1-07AC-40D2-B6EA-2E94E5614E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948F48BA-842D-499F-8606-3854C9257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6" name="Заголовок 2">
            <a:extLst>
              <a:ext uri="{FF2B5EF4-FFF2-40B4-BE49-F238E27FC236}">
                <a16:creationId xmlns:a16="http://schemas.microsoft.com/office/drawing/2014/main" id="{E55AD847-2ABC-48A8-AAA6-099C62E417E0}"/>
              </a:ext>
            </a:extLst>
          </p:cNvPr>
          <p:cNvSpPr txBox="1">
            <a:spLocks/>
          </p:cNvSpPr>
          <p:nvPr/>
        </p:nvSpPr>
        <p:spPr bwMode="auto">
          <a:xfrm>
            <a:off x="479376" y="188640"/>
            <a:ext cx="112332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eaLnBrk="1" hangingPunct="1"/>
            <a:r>
              <a:rPr lang="ru-RU" alt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Условный оператор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788F6AEE-938F-44AA-A57C-B54FE441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36427" y="6356351"/>
            <a:ext cx="1920213" cy="365125"/>
          </a:xfrm>
        </p:spPr>
        <p:txBody>
          <a:bodyPr/>
          <a:lstStyle/>
          <a:p>
            <a:r>
              <a:rPr lang="ru-RU" dirty="0"/>
              <a:t>Слайд </a:t>
            </a:r>
            <a:fld id="{E6F312EF-8797-4734-A7AD-0D4B3FD8A713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DA1FEF7F-C638-4C40-A058-DAC873884DDA}"/>
              </a:ext>
            </a:extLst>
          </p:cNvPr>
          <p:cNvSpPr txBox="1">
            <a:spLocks/>
          </p:cNvSpPr>
          <p:nvPr/>
        </p:nvSpPr>
        <p:spPr>
          <a:xfrm>
            <a:off x="356733" y="908721"/>
            <a:ext cx="5616623" cy="461665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Python</a:t>
            </a:r>
            <a:endParaRPr lang="ru-RU" sz="2400" dirty="0"/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ECBE34D9-3BEE-4EA1-BA4E-6A53BB957A13}"/>
              </a:ext>
            </a:extLst>
          </p:cNvPr>
          <p:cNvSpPr txBox="1">
            <a:spLocks/>
          </p:cNvSpPr>
          <p:nvPr/>
        </p:nvSpPr>
        <p:spPr>
          <a:xfrm>
            <a:off x="6291192" y="911019"/>
            <a:ext cx="5616623" cy="461664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PascalABC.NET</a:t>
            </a:r>
            <a:endParaRPr lang="ru-RU" sz="2400" dirty="0"/>
          </a:p>
        </p:txBody>
      </p:sp>
      <p:sp>
        <p:nvSpPr>
          <p:cNvPr id="44" name="Объект 2">
            <a:extLst>
              <a:ext uri="{FF2B5EF4-FFF2-40B4-BE49-F238E27FC236}">
                <a16:creationId xmlns:a16="http://schemas.microsoft.com/office/drawing/2014/main" id="{C9002C02-2DCE-461C-BB64-154D53A0896E}"/>
              </a:ext>
            </a:extLst>
          </p:cNvPr>
          <p:cNvSpPr txBox="1">
            <a:spLocks/>
          </p:cNvSpPr>
          <p:nvPr/>
        </p:nvSpPr>
        <p:spPr>
          <a:xfrm>
            <a:off x="6312024" y="1380068"/>
            <a:ext cx="5616623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##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var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a,b) := (2,3);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prstClr val="black"/>
                </a:solidFill>
                <a:latin typeface="Consolas" panose="020B0609020204030204" pitchFamily="49" charset="0"/>
              </a:rPr>
              <a:t>var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min: integer;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</a:endParaRPr>
          </a:p>
          <a:p>
            <a:pPr marL="0" indent="0" eaLnBrk="0" hangingPunct="0">
              <a:spcBef>
                <a:spcPct val="0"/>
              </a:spcBef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if 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a &lt; b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then</a:t>
            </a:r>
          </a:p>
          <a:p>
            <a:pPr marL="0" indent="0" eaLnBrk="0" hangingPunct="0">
              <a:spcBef>
                <a:spcPct val="0"/>
              </a:spcBef>
              <a:buNone/>
              <a:defRPr/>
            </a:pPr>
            <a:r>
              <a:rPr lang="en-US" sz="1800" b="0" dirty="0">
                <a:solidFill>
                  <a:prstClr val="black"/>
                </a:solidFill>
                <a:latin typeface="Consolas" panose="020B0609020204030204" pitchFamily="49" charset="0"/>
              </a:rPr>
              <a:t>    min := a</a:t>
            </a:r>
          </a:p>
          <a:p>
            <a:pPr marL="0" indent="0" eaLnBrk="0" hangingPunct="0">
              <a:spcBef>
                <a:spcPct val="0"/>
              </a:spcBef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else</a:t>
            </a:r>
          </a:p>
          <a:p>
            <a:pPr marL="0" indent="0" eaLnBrk="0" hangingPunct="0">
              <a:spcBef>
                <a:spcPct val="0"/>
              </a:spcBef>
              <a:buNone/>
              <a:defRPr/>
            </a:pPr>
            <a:r>
              <a:rPr lang="en-US" sz="1800" b="0" dirty="0">
                <a:solidFill>
                  <a:prstClr val="black"/>
                </a:solidFill>
                <a:latin typeface="Consolas" panose="020B0609020204030204" pitchFamily="49" charset="0"/>
              </a:rPr>
              <a:t>    min := b;</a:t>
            </a:r>
          </a:p>
          <a:p>
            <a:pPr marL="0" indent="0" eaLnBrk="0" hangingPunct="0">
              <a:spcBef>
                <a:spcPct val="0"/>
              </a:spcBef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if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a &lt; b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then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prstClr val="black"/>
                </a:solidFill>
                <a:latin typeface="Consolas" panose="020B0609020204030204" pitchFamily="49" charset="0"/>
              </a:rPr>
              <a:t>begin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var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c := a;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   a := b;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   b := 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prstClr val="black"/>
                </a:solidFill>
                <a:latin typeface="Consolas" panose="020B0609020204030204" pitchFamily="49" charset="0"/>
              </a:rPr>
              <a:t>end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</a:endParaRP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26A7215B-C619-42E3-AA96-3DEF290C5B4C}"/>
              </a:ext>
            </a:extLst>
          </p:cNvPr>
          <p:cNvSpPr txBox="1">
            <a:spLocks/>
          </p:cNvSpPr>
          <p:nvPr/>
        </p:nvSpPr>
        <p:spPr>
          <a:xfrm>
            <a:off x="407368" y="1380068"/>
            <a:ext cx="5616622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a,b = 2,3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if a &lt; b: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   min = 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else: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   min = b</a:t>
            </a:r>
            <a:endParaRPr lang="ru-RU" sz="18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if a &lt; b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   c = 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   a = 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   b = c</a:t>
            </a:r>
          </a:p>
        </p:txBody>
      </p:sp>
    </p:spTree>
    <p:extLst>
      <p:ext uri="{BB962C8B-B14F-4D97-AF65-F5344CB8AC3E}">
        <p14:creationId xmlns:p14="http://schemas.microsoft.com/office/powerpoint/2010/main" val="3947393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948F48BA-842D-499F-8606-3854C9257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6" name="Заголовок 2">
            <a:extLst>
              <a:ext uri="{FF2B5EF4-FFF2-40B4-BE49-F238E27FC236}">
                <a16:creationId xmlns:a16="http://schemas.microsoft.com/office/drawing/2014/main" id="{E55AD847-2ABC-48A8-AAA6-099C62E417E0}"/>
              </a:ext>
            </a:extLst>
          </p:cNvPr>
          <p:cNvSpPr txBox="1">
            <a:spLocks/>
          </p:cNvSpPr>
          <p:nvPr/>
        </p:nvSpPr>
        <p:spPr bwMode="auto">
          <a:xfrm>
            <a:off x="479376" y="188640"/>
            <a:ext cx="112332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eaLnBrk="1" hangingPunct="1"/>
            <a:r>
              <a:rPr lang="ru-RU" alt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Оператор </a:t>
            </a:r>
            <a:r>
              <a:rPr lang="en-US" alt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case </a:t>
            </a:r>
            <a:r>
              <a:rPr lang="ru-RU" alt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выбора варианта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788F6AEE-938F-44AA-A57C-B54FE441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36427" y="6356351"/>
            <a:ext cx="1920213" cy="365125"/>
          </a:xfrm>
        </p:spPr>
        <p:txBody>
          <a:bodyPr/>
          <a:lstStyle/>
          <a:p>
            <a:r>
              <a:rPr lang="ru-RU" dirty="0"/>
              <a:t>Слайд </a:t>
            </a:r>
            <a:fld id="{E6F312EF-8797-4734-A7AD-0D4B3FD8A713}" type="slidenum">
              <a:rPr lang="ru-RU" smtClean="0"/>
              <a:pPr/>
              <a:t>11</a:t>
            </a:fld>
            <a:endParaRPr lang="ru-RU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AC966016-596B-44C9-B1BA-9A4E4A21B1BF}"/>
              </a:ext>
            </a:extLst>
          </p:cNvPr>
          <p:cNvGrpSpPr/>
          <p:nvPr/>
        </p:nvGrpSpPr>
        <p:grpSpPr>
          <a:xfrm>
            <a:off x="356733" y="908721"/>
            <a:ext cx="5616624" cy="1107996"/>
            <a:chOff x="6371647" y="2194253"/>
            <a:chExt cx="5032865" cy="1027683"/>
          </a:xfrm>
        </p:grpSpPr>
        <p:sp>
          <p:nvSpPr>
            <p:cNvPr id="11" name="Объект 2">
              <a:extLst>
                <a:ext uri="{FF2B5EF4-FFF2-40B4-BE49-F238E27FC236}">
                  <a16:creationId xmlns:a16="http://schemas.microsoft.com/office/drawing/2014/main" id="{2394CCC7-40F2-4475-AD43-105B2EDF4A6B}"/>
                </a:ext>
              </a:extLst>
            </p:cNvPr>
            <p:cNvSpPr txBox="1">
              <a:spLocks/>
            </p:cNvSpPr>
            <p:nvPr/>
          </p:nvSpPr>
          <p:spPr>
            <a:xfrm>
              <a:off x="6371648" y="2622454"/>
              <a:ext cx="5032864" cy="59948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800" dirty="0"/>
                <a:t>В </a:t>
              </a:r>
              <a:r>
                <a:rPr lang="en-US" sz="1800" dirty="0"/>
                <a:t>Python </a:t>
              </a:r>
              <a:r>
                <a:rPr lang="ru-RU" sz="1800" dirty="0"/>
                <a:t>нет оператора выбора варианта – вместо него используются цепочечные </a:t>
              </a:r>
              <a:r>
                <a:rPr lang="en-US" sz="1800" dirty="0"/>
                <a:t>if:</a:t>
              </a:r>
              <a:endParaRPr lang="ru-RU" sz="1800" dirty="0"/>
            </a:p>
          </p:txBody>
        </p:sp>
        <p:sp>
          <p:nvSpPr>
            <p:cNvPr id="13" name="Объект 2">
              <a:extLst>
                <a:ext uri="{FF2B5EF4-FFF2-40B4-BE49-F238E27FC236}">
                  <a16:creationId xmlns:a16="http://schemas.microsoft.com/office/drawing/2014/main" id="{19DF2E5D-3D03-4274-BEE8-EB1722B1EB56}"/>
                </a:ext>
              </a:extLst>
            </p:cNvPr>
            <p:cNvSpPr txBox="1">
              <a:spLocks/>
            </p:cNvSpPr>
            <p:nvPr/>
          </p:nvSpPr>
          <p:spPr>
            <a:xfrm>
              <a:off x="6371647" y="2194253"/>
              <a:ext cx="5032864" cy="428201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None/>
              </a:pPr>
              <a:r>
                <a:rPr lang="en-US" sz="2400" dirty="0"/>
                <a:t>Python</a:t>
              </a:r>
              <a:endParaRPr lang="ru-RU" sz="2400" dirty="0"/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AD932393-62BA-42CA-844A-29F86E81184D}"/>
              </a:ext>
            </a:extLst>
          </p:cNvPr>
          <p:cNvGrpSpPr/>
          <p:nvPr/>
        </p:nvGrpSpPr>
        <p:grpSpPr>
          <a:xfrm>
            <a:off x="6291192" y="911019"/>
            <a:ext cx="5616624" cy="1077217"/>
            <a:chOff x="6371647" y="2194253"/>
            <a:chExt cx="5032865" cy="999136"/>
          </a:xfrm>
        </p:grpSpPr>
        <p:sp>
          <p:nvSpPr>
            <p:cNvPr id="17" name="Объект 2">
              <a:extLst>
                <a:ext uri="{FF2B5EF4-FFF2-40B4-BE49-F238E27FC236}">
                  <a16:creationId xmlns:a16="http://schemas.microsoft.com/office/drawing/2014/main" id="{4CBF0943-A847-47A7-BB81-5E59D2D77B2A}"/>
                </a:ext>
              </a:extLst>
            </p:cNvPr>
            <p:cNvSpPr txBox="1">
              <a:spLocks/>
            </p:cNvSpPr>
            <p:nvPr/>
          </p:nvSpPr>
          <p:spPr>
            <a:xfrm>
              <a:off x="6371648" y="2622454"/>
              <a:ext cx="5032864" cy="5709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700" dirty="0"/>
                <a:t>В </a:t>
              </a:r>
              <a:r>
                <a:rPr lang="en-US" sz="1700" dirty="0"/>
                <a:t>PascalABC.NET </a:t>
              </a:r>
              <a:r>
                <a:rPr lang="ru-RU" sz="1700" dirty="0"/>
                <a:t>для объединения нескольких значений в одно составное также используются кортежи:</a:t>
              </a:r>
            </a:p>
          </p:txBody>
        </p:sp>
        <p:sp>
          <p:nvSpPr>
            <p:cNvPr id="18" name="Объект 2">
              <a:extLst>
                <a:ext uri="{FF2B5EF4-FFF2-40B4-BE49-F238E27FC236}">
                  <a16:creationId xmlns:a16="http://schemas.microsoft.com/office/drawing/2014/main" id="{C2D71CAB-E5CC-4402-BE62-13D9FBD522B7}"/>
                </a:ext>
              </a:extLst>
            </p:cNvPr>
            <p:cNvSpPr txBox="1">
              <a:spLocks/>
            </p:cNvSpPr>
            <p:nvPr/>
          </p:nvSpPr>
          <p:spPr>
            <a:xfrm>
              <a:off x="6371647" y="2194253"/>
              <a:ext cx="5032864" cy="428201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 dirty="0"/>
                <a:t>PascalABC.NET</a:t>
              </a:r>
              <a:endParaRPr lang="ru-RU" sz="2400" dirty="0"/>
            </a:p>
          </p:txBody>
        </p:sp>
      </p:grpSp>
      <p:sp>
        <p:nvSpPr>
          <p:cNvPr id="19" name="Объект 2">
            <a:extLst>
              <a:ext uri="{FF2B5EF4-FFF2-40B4-BE49-F238E27FC236}">
                <a16:creationId xmlns:a16="http://schemas.microsoft.com/office/drawing/2014/main" id="{27352568-158F-4111-BEEA-7693D1F292BD}"/>
              </a:ext>
            </a:extLst>
          </p:cNvPr>
          <p:cNvSpPr txBox="1">
            <a:spLocks/>
          </p:cNvSpPr>
          <p:nvPr/>
        </p:nvSpPr>
        <p:spPr>
          <a:xfrm>
            <a:off x="6289725" y="2019014"/>
            <a:ext cx="5616623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case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ДеньНедели</a:t>
            </a:r>
            <a:r>
              <a:rPr lang="ru-RU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of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1..5: Print('</a:t>
            </a:r>
            <a:r>
              <a:rPr lang="ru-RU" sz="1800" dirty="0">
                <a:solidFill>
                  <a:srgbClr val="000000"/>
                </a:solidFill>
                <a:latin typeface="Consolas" panose="020B0609020204030204" pitchFamily="49" charset="0"/>
              </a:rPr>
              <a:t>Будний');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  <a:latin typeface="Consolas" panose="020B0609020204030204" pitchFamily="49" charset="0"/>
              </a:rPr>
              <a:t>  6,7: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Print('</a:t>
            </a:r>
            <a:r>
              <a:rPr lang="ru-RU" sz="1800" dirty="0">
                <a:solidFill>
                  <a:srgbClr val="000000"/>
                </a:solidFill>
                <a:latin typeface="Consolas" panose="020B0609020204030204" pitchFamily="49" charset="0"/>
              </a:rPr>
              <a:t>Выходной');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end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</a:endParaRPr>
          </a:p>
        </p:txBody>
      </p:sp>
      <p:sp>
        <p:nvSpPr>
          <p:cNvPr id="20" name="Объект 2">
            <a:extLst>
              <a:ext uri="{FF2B5EF4-FFF2-40B4-BE49-F238E27FC236}">
                <a16:creationId xmlns:a16="http://schemas.microsoft.com/office/drawing/2014/main" id="{52934E7A-3CDD-408B-9B7C-C32E7E185598}"/>
              </a:ext>
            </a:extLst>
          </p:cNvPr>
          <p:cNvSpPr txBox="1">
            <a:spLocks/>
          </p:cNvSpPr>
          <p:nvPr/>
        </p:nvSpPr>
        <p:spPr>
          <a:xfrm>
            <a:off x="356734" y="2129009"/>
            <a:ext cx="5616622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if </a:t>
            </a:r>
            <a:r>
              <a:rPr lang="ru-RU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ДеньНедели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in range(1,6):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print('</a:t>
            </a:r>
            <a:r>
              <a:rPr lang="ru-RU" sz="1800" dirty="0">
                <a:solidFill>
                  <a:srgbClr val="000000"/>
                </a:solidFill>
                <a:latin typeface="Consolas" panose="020B0609020204030204" pitchFamily="49" charset="0"/>
              </a:rPr>
              <a:t>Будний')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elif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ДеньНедели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6 or </a:t>
            </a:r>
            <a:r>
              <a:rPr lang="ru-RU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ДеньНедели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7:</a:t>
            </a:r>
          </a:p>
          <a:p>
            <a:pPr marL="0" indent="0" eaLnBrk="0" hangingPunct="0">
              <a:spcBef>
                <a:spcPct val="0"/>
              </a:spcBef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print('</a:t>
            </a:r>
            <a:r>
              <a:rPr lang="ru-RU" sz="1800">
                <a:solidFill>
                  <a:srgbClr val="000000"/>
                </a:solidFill>
                <a:latin typeface="Consolas" panose="020B0609020204030204" pitchFamily="49" charset="0"/>
              </a:rPr>
              <a:t>Выходной')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0898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948F48BA-842D-499F-8606-3854C9257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6" name="Заголовок 2">
            <a:extLst>
              <a:ext uri="{FF2B5EF4-FFF2-40B4-BE49-F238E27FC236}">
                <a16:creationId xmlns:a16="http://schemas.microsoft.com/office/drawing/2014/main" id="{E55AD847-2ABC-48A8-AAA6-099C62E417E0}"/>
              </a:ext>
            </a:extLst>
          </p:cNvPr>
          <p:cNvSpPr txBox="1">
            <a:spLocks/>
          </p:cNvSpPr>
          <p:nvPr/>
        </p:nvSpPr>
        <p:spPr bwMode="auto">
          <a:xfrm>
            <a:off x="479376" y="188640"/>
            <a:ext cx="112332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eaLnBrk="1" hangingPunct="1"/>
            <a:r>
              <a:rPr lang="ru-RU" alt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Циклы с условием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788F6AEE-938F-44AA-A57C-B54FE441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36427" y="6356351"/>
            <a:ext cx="1920213" cy="365125"/>
          </a:xfrm>
        </p:spPr>
        <p:txBody>
          <a:bodyPr/>
          <a:lstStyle/>
          <a:p>
            <a:r>
              <a:rPr lang="ru-RU" dirty="0"/>
              <a:t>Слайд </a:t>
            </a:r>
            <a:fld id="{E6F312EF-8797-4734-A7AD-0D4B3FD8A713}" type="slidenum">
              <a:rPr lang="ru-RU" smtClean="0"/>
              <a:pPr/>
              <a:t>12</a:t>
            </a:fld>
            <a:endParaRPr lang="ru-RU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A3DFD509-3188-45B7-B796-65E0748543AE}"/>
              </a:ext>
            </a:extLst>
          </p:cNvPr>
          <p:cNvGrpSpPr/>
          <p:nvPr/>
        </p:nvGrpSpPr>
        <p:grpSpPr>
          <a:xfrm>
            <a:off x="356733" y="908722"/>
            <a:ext cx="5616624" cy="830997"/>
            <a:chOff x="6371647" y="2194253"/>
            <a:chExt cx="5032865" cy="770762"/>
          </a:xfrm>
        </p:grpSpPr>
        <p:sp>
          <p:nvSpPr>
            <p:cNvPr id="11" name="Объект 2">
              <a:extLst>
                <a:ext uri="{FF2B5EF4-FFF2-40B4-BE49-F238E27FC236}">
                  <a16:creationId xmlns:a16="http://schemas.microsoft.com/office/drawing/2014/main" id="{E52633CA-DEFE-48AC-BFDA-32E4EC4EFA08}"/>
                </a:ext>
              </a:extLst>
            </p:cNvPr>
            <p:cNvSpPr txBox="1">
              <a:spLocks/>
            </p:cNvSpPr>
            <p:nvPr/>
          </p:nvSpPr>
          <p:spPr>
            <a:xfrm>
              <a:off x="6371648" y="2622454"/>
              <a:ext cx="5032864" cy="342561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800" dirty="0"/>
                <a:t>В </a:t>
              </a:r>
              <a:r>
                <a:rPr lang="en-US" sz="1800" dirty="0"/>
                <a:t>Python </a:t>
              </a:r>
              <a:r>
                <a:rPr lang="ru-RU" sz="1800" dirty="0"/>
                <a:t>имеется один цикл с условием – </a:t>
              </a:r>
              <a:r>
                <a:rPr lang="en-US" sz="1800" dirty="0"/>
                <a:t>while:</a:t>
              </a:r>
              <a:endParaRPr lang="ru-RU" sz="1800" dirty="0"/>
            </a:p>
          </p:txBody>
        </p:sp>
        <p:sp>
          <p:nvSpPr>
            <p:cNvPr id="13" name="Объект 2">
              <a:extLst>
                <a:ext uri="{FF2B5EF4-FFF2-40B4-BE49-F238E27FC236}">
                  <a16:creationId xmlns:a16="http://schemas.microsoft.com/office/drawing/2014/main" id="{A0700270-91F6-42EB-A7C5-146F32C97707}"/>
                </a:ext>
              </a:extLst>
            </p:cNvPr>
            <p:cNvSpPr txBox="1">
              <a:spLocks/>
            </p:cNvSpPr>
            <p:nvPr/>
          </p:nvSpPr>
          <p:spPr>
            <a:xfrm>
              <a:off x="6371647" y="2194253"/>
              <a:ext cx="5032864" cy="428201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None/>
              </a:pPr>
              <a:r>
                <a:rPr lang="en-US" sz="2400" dirty="0"/>
                <a:t>Python</a:t>
              </a:r>
              <a:endParaRPr lang="ru-RU" sz="2400" dirty="0"/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E21A1439-692A-4E64-B4F0-65686C5312A2}"/>
              </a:ext>
            </a:extLst>
          </p:cNvPr>
          <p:cNvGrpSpPr/>
          <p:nvPr/>
        </p:nvGrpSpPr>
        <p:grpSpPr>
          <a:xfrm>
            <a:off x="6291192" y="911019"/>
            <a:ext cx="5616624" cy="830996"/>
            <a:chOff x="6371647" y="2194253"/>
            <a:chExt cx="5032865" cy="770762"/>
          </a:xfrm>
        </p:grpSpPr>
        <p:sp>
          <p:nvSpPr>
            <p:cNvPr id="17" name="Объект 2">
              <a:extLst>
                <a:ext uri="{FF2B5EF4-FFF2-40B4-BE49-F238E27FC236}">
                  <a16:creationId xmlns:a16="http://schemas.microsoft.com/office/drawing/2014/main" id="{F9F230A8-D9DC-4AC1-AAB8-A59162DB7F06}"/>
                </a:ext>
              </a:extLst>
            </p:cNvPr>
            <p:cNvSpPr txBox="1">
              <a:spLocks/>
            </p:cNvSpPr>
            <p:nvPr/>
          </p:nvSpPr>
          <p:spPr>
            <a:xfrm>
              <a:off x="6371648" y="2622454"/>
              <a:ext cx="5032864" cy="3425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800" dirty="0"/>
                <a:t>В </a:t>
              </a:r>
              <a:r>
                <a:rPr lang="en-US" sz="1800" dirty="0"/>
                <a:t>PascalABC.NET </a:t>
              </a:r>
              <a:r>
                <a:rPr lang="ru-RU" sz="1800" dirty="0"/>
                <a:t>цикл </a:t>
              </a:r>
              <a:r>
                <a:rPr lang="en-US" sz="1800" dirty="0"/>
                <a:t>while </a:t>
              </a:r>
              <a:r>
                <a:rPr lang="ru-RU" sz="1800" dirty="0"/>
                <a:t>записывается аналогично</a:t>
              </a:r>
            </a:p>
          </p:txBody>
        </p:sp>
        <p:sp>
          <p:nvSpPr>
            <p:cNvPr id="18" name="Объект 2">
              <a:extLst>
                <a:ext uri="{FF2B5EF4-FFF2-40B4-BE49-F238E27FC236}">
                  <a16:creationId xmlns:a16="http://schemas.microsoft.com/office/drawing/2014/main" id="{FAD7C4B3-871C-4603-AF56-7F0384B945CE}"/>
                </a:ext>
              </a:extLst>
            </p:cNvPr>
            <p:cNvSpPr txBox="1">
              <a:spLocks/>
            </p:cNvSpPr>
            <p:nvPr/>
          </p:nvSpPr>
          <p:spPr>
            <a:xfrm>
              <a:off x="6371647" y="2194253"/>
              <a:ext cx="5032864" cy="428201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 dirty="0"/>
                <a:t>PascalABC.NET</a:t>
              </a:r>
              <a:endParaRPr lang="ru-RU" sz="2400" dirty="0"/>
            </a:p>
          </p:txBody>
        </p:sp>
      </p:grpSp>
      <p:sp>
        <p:nvSpPr>
          <p:cNvPr id="19" name="Объект 2">
            <a:extLst>
              <a:ext uri="{FF2B5EF4-FFF2-40B4-BE49-F238E27FC236}">
                <a16:creationId xmlns:a16="http://schemas.microsoft.com/office/drawing/2014/main" id="{DD61CAC1-E7AA-4711-B045-9E7EC8605BE8}"/>
              </a:ext>
            </a:extLst>
          </p:cNvPr>
          <p:cNvSpPr txBox="1">
            <a:spLocks/>
          </p:cNvSpPr>
          <p:nvPr/>
        </p:nvSpPr>
        <p:spPr>
          <a:xfrm>
            <a:off x="6291192" y="1739719"/>
            <a:ext cx="5616623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##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var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x := 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prstClr val="black"/>
                </a:solidFill>
                <a:latin typeface="Consolas" panose="020B0609020204030204" pitchFamily="49" charset="0"/>
              </a:rPr>
              <a:t>while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x &lt; 5 </a:t>
            </a:r>
            <a:r>
              <a:rPr lang="en-US" sz="1800" b="1" dirty="0">
                <a:solidFill>
                  <a:prstClr val="black"/>
                </a:solidFill>
                <a:latin typeface="Consolas" panose="020B0609020204030204" pitchFamily="49" charset="0"/>
              </a:rPr>
              <a:t>do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begin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 Print(x);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 x += 1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end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20" name="Объект 2">
            <a:extLst>
              <a:ext uri="{FF2B5EF4-FFF2-40B4-BE49-F238E27FC236}">
                <a16:creationId xmlns:a16="http://schemas.microsoft.com/office/drawing/2014/main" id="{B876D5FD-D619-4077-8D38-A3A9E19963D1}"/>
              </a:ext>
            </a:extLst>
          </p:cNvPr>
          <p:cNvSpPr txBox="1">
            <a:spLocks/>
          </p:cNvSpPr>
          <p:nvPr/>
        </p:nvSpPr>
        <p:spPr>
          <a:xfrm>
            <a:off x="357042" y="1844248"/>
            <a:ext cx="5616622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x = 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while x &lt; 5: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   print(x, end=' ')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   x += 1</a:t>
            </a:r>
          </a:p>
        </p:txBody>
      </p:sp>
      <p:sp>
        <p:nvSpPr>
          <p:cNvPr id="21" name="Объект 2">
            <a:extLst>
              <a:ext uri="{FF2B5EF4-FFF2-40B4-BE49-F238E27FC236}">
                <a16:creationId xmlns:a16="http://schemas.microsoft.com/office/drawing/2014/main" id="{ED4A7378-9572-41F8-86F9-879986F61FD6}"/>
              </a:ext>
            </a:extLst>
          </p:cNvPr>
          <p:cNvSpPr txBox="1">
            <a:spLocks/>
          </p:cNvSpPr>
          <p:nvPr/>
        </p:nvSpPr>
        <p:spPr>
          <a:xfrm>
            <a:off x="6291192" y="3773324"/>
            <a:ext cx="561662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1800" dirty="0"/>
              <a:t>В </a:t>
            </a:r>
            <a:r>
              <a:rPr lang="en-US" sz="1800" dirty="0"/>
              <a:t>PascalABC.NET </a:t>
            </a:r>
            <a:r>
              <a:rPr lang="ru-RU" sz="1800" dirty="0"/>
              <a:t>имеется также цикл </a:t>
            </a:r>
            <a:r>
              <a:rPr lang="en-US" sz="1800" dirty="0"/>
              <a:t>repeat-until </a:t>
            </a:r>
            <a:r>
              <a:rPr lang="ru-RU" sz="1800" dirty="0"/>
              <a:t>с проверкой условия в конце:</a:t>
            </a: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B3D54205-8F19-47AD-942D-C02E2EF8E1A9}"/>
              </a:ext>
            </a:extLst>
          </p:cNvPr>
          <p:cNvSpPr txBox="1">
            <a:spLocks/>
          </p:cNvSpPr>
          <p:nvPr/>
        </p:nvSpPr>
        <p:spPr>
          <a:xfrm>
            <a:off x="6291192" y="4419655"/>
            <a:ext cx="5616623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##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var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x := 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prstClr val="black"/>
                </a:solidFill>
                <a:latin typeface="Consolas" panose="020B0609020204030204" pitchFamily="49" charset="0"/>
              </a:rPr>
              <a:t>repeat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 Print(x);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 x += 1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until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x &gt;= 5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16558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948F48BA-842D-499F-8606-3854C9257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6" name="Заголовок 2">
            <a:extLst>
              <a:ext uri="{FF2B5EF4-FFF2-40B4-BE49-F238E27FC236}">
                <a16:creationId xmlns:a16="http://schemas.microsoft.com/office/drawing/2014/main" id="{E55AD847-2ABC-48A8-AAA6-099C62E417E0}"/>
              </a:ext>
            </a:extLst>
          </p:cNvPr>
          <p:cNvSpPr txBox="1">
            <a:spLocks/>
          </p:cNvSpPr>
          <p:nvPr/>
        </p:nvSpPr>
        <p:spPr bwMode="auto">
          <a:xfrm>
            <a:off x="479376" y="188640"/>
            <a:ext cx="112332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eaLnBrk="1" hangingPunct="1"/>
            <a:r>
              <a:rPr lang="ru-RU" alt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Цикл с известным количеством повторений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788F6AEE-938F-44AA-A57C-B54FE441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36427" y="6356351"/>
            <a:ext cx="1920213" cy="365125"/>
          </a:xfrm>
        </p:spPr>
        <p:txBody>
          <a:bodyPr/>
          <a:lstStyle/>
          <a:p>
            <a:r>
              <a:rPr lang="ru-RU" dirty="0"/>
              <a:t>Слайд </a:t>
            </a:r>
            <a:fld id="{E6F312EF-8797-4734-A7AD-0D4B3FD8A713}" type="slidenum">
              <a:rPr lang="ru-RU" smtClean="0"/>
              <a:pPr/>
              <a:t>13</a:t>
            </a:fld>
            <a:endParaRPr lang="ru-RU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A3DFD509-3188-45B7-B796-65E0748543AE}"/>
              </a:ext>
            </a:extLst>
          </p:cNvPr>
          <p:cNvGrpSpPr/>
          <p:nvPr/>
        </p:nvGrpSpPr>
        <p:grpSpPr>
          <a:xfrm>
            <a:off x="356733" y="908722"/>
            <a:ext cx="5616624" cy="830997"/>
            <a:chOff x="6371647" y="2194253"/>
            <a:chExt cx="5032865" cy="770762"/>
          </a:xfrm>
        </p:grpSpPr>
        <p:sp>
          <p:nvSpPr>
            <p:cNvPr id="11" name="Объект 2">
              <a:extLst>
                <a:ext uri="{FF2B5EF4-FFF2-40B4-BE49-F238E27FC236}">
                  <a16:creationId xmlns:a16="http://schemas.microsoft.com/office/drawing/2014/main" id="{E52633CA-DEFE-48AC-BFDA-32E4EC4EFA08}"/>
                </a:ext>
              </a:extLst>
            </p:cNvPr>
            <p:cNvSpPr txBox="1">
              <a:spLocks/>
            </p:cNvSpPr>
            <p:nvPr/>
          </p:nvSpPr>
          <p:spPr>
            <a:xfrm>
              <a:off x="6371648" y="2622454"/>
              <a:ext cx="5032864" cy="342561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800" dirty="0"/>
                <a:t>В </a:t>
              </a:r>
              <a:r>
                <a:rPr lang="en-US" sz="1800" dirty="0"/>
                <a:t>Python </a:t>
              </a:r>
              <a:r>
                <a:rPr lang="ru-RU" sz="1800" dirty="0"/>
                <a:t>цикл "повторить 10 раз" записывается так:</a:t>
              </a:r>
            </a:p>
          </p:txBody>
        </p:sp>
        <p:sp>
          <p:nvSpPr>
            <p:cNvPr id="13" name="Объект 2">
              <a:extLst>
                <a:ext uri="{FF2B5EF4-FFF2-40B4-BE49-F238E27FC236}">
                  <a16:creationId xmlns:a16="http://schemas.microsoft.com/office/drawing/2014/main" id="{A0700270-91F6-42EB-A7C5-146F32C97707}"/>
                </a:ext>
              </a:extLst>
            </p:cNvPr>
            <p:cNvSpPr txBox="1">
              <a:spLocks/>
            </p:cNvSpPr>
            <p:nvPr/>
          </p:nvSpPr>
          <p:spPr>
            <a:xfrm>
              <a:off x="6371647" y="2194253"/>
              <a:ext cx="5032864" cy="428201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None/>
              </a:pPr>
              <a:r>
                <a:rPr lang="en-US" sz="2400" dirty="0"/>
                <a:t>Python</a:t>
              </a:r>
              <a:endParaRPr lang="ru-RU" sz="2400" dirty="0"/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E21A1439-692A-4E64-B4F0-65686C5312A2}"/>
              </a:ext>
            </a:extLst>
          </p:cNvPr>
          <p:cNvGrpSpPr/>
          <p:nvPr/>
        </p:nvGrpSpPr>
        <p:grpSpPr>
          <a:xfrm>
            <a:off x="6291192" y="911019"/>
            <a:ext cx="5616624" cy="830996"/>
            <a:chOff x="6371647" y="2194253"/>
            <a:chExt cx="5032865" cy="770762"/>
          </a:xfrm>
        </p:grpSpPr>
        <p:sp>
          <p:nvSpPr>
            <p:cNvPr id="17" name="Объект 2">
              <a:extLst>
                <a:ext uri="{FF2B5EF4-FFF2-40B4-BE49-F238E27FC236}">
                  <a16:creationId xmlns:a16="http://schemas.microsoft.com/office/drawing/2014/main" id="{F9F230A8-D9DC-4AC1-AAB8-A59162DB7F06}"/>
                </a:ext>
              </a:extLst>
            </p:cNvPr>
            <p:cNvSpPr txBox="1">
              <a:spLocks/>
            </p:cNvSpPr>
            <p:nvPr/>
          </p:nvSpPr>
          <p:spPr>
            <a:xfrm>
              <a:off x="6371648" y="2622454"/>
              <a:ext cx="5032864" cy="3425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800" dirty="0"/>
                <a:t>В </a:t>
              </a:r>
              <a:r>
                <a:rPr lang="en-US" sz="1800" dirty="0"/>
                <a:t>PascalABC.NET </a:t>
              </a:r>
              <a:r>
                <a:rPr lang="ru-RU" sz="1800" dirty="0"/>
                <a:t>"повторить 10 раз" записывается так:</a:t>
              </a:r>
            </a:p>
          </p:txBody>
        </p:sp>
        <p:sp>
          <p:nvSpPr>
            <p:cNvPr id="18" name="Объект 2">
              <a:extLst>
                <a:ext uri="{FF2B5EF4-FFF2-40B4-BE49-F238E27FC236}">
                  <a16:creationId xmlns:a16="http://schemas.microsoft.com/office/drawing/2014/main" id="{FAD7C4B3-871C-4603-AF56-7F0384B945CE}"/>
                </a:ext>
              </a:extLst>
            </p:cNvPr>
            <p:cNvSpPr txBox="1">
              <a:spLocks/>
            </p:cNvSpPr>
            <p:nvPr/>
          </p:nvSpPr>
          <p:spPr>
            <a:xfrm>
              <a:off x="6371647" y="2194253"/>
              <a:ext cx="5032864" cy="428201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 dirty="0"/>
                <a:t>PascalABC.NET</a:t>
              </a:r>
              <a:endParaRPr lang="ru-RU" sz="2400" dirty="0"/>
            </a:p>
          </p:txBody>
        </p:sp>
      </p:grpSp>
      <p:sp>
        <p:nvSpPr>
          <p:cNvPr id="19" name="Объект 2">
            <a:extLst>
              <a:ext uri="{FF2B5EF4-FFF2-40B4-BE49-F238E27FC236}">
                <a16:creationId xmlns:a16="http://schemas.microsoft.com/office/drawing/2014/main" id="{DD61CAC1-E7AA-4711-B045-9E7EC8605BE8}"/>
              </a:ext>
            </a:extLst>
          </p:cNvPr>
          <p:cNvSpPr txBox="1">
            <a:spLocks/>
          </p:cNvSpPr>
          <p:nvPr/>
        </p:nvSpPr>
        <p:spPr>
          <a:xfrm>
            <a:off x="6291192" y="1739719"/>
            <a:ext cx="5616623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##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loop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10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do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 Write('*')</a:t>
            </a:r>
          </a:p>
        </p:txBody>
      </p:sp>
      <p:sp>
        <p:nvSpPr>
          <p:cNvPr id="20" name="Объект 2">
            <a:extLst>
              <a:ext uri="{FF2B5EF4-FFF2-40B4-BE49-F238E27FC236}">
                <a16:creationId xmlns:a16="http://schemas.microsoft.com/office/drawing/2014/main" id="{B876D5FD-D619-4077-8D38-A3A9E19963D1}"/>
              </a:ext>
            </a:extLst>
          </p:cNvPr>
          <p:cNvSpPr txBox="1">
            <a:spLocks/>
          </p:cNvSpPr>
          <p:nvPr/>
        </p:nvSpPr>
        <p:spPr>
          <a:xfrm>
            <a:off x="361109" y="1739719"/>
            <a:ext cx="561662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for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in range(10):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 print('*',end='')</a:t>
            </a:r>
          </a:p>
        </p:txBody>
      </p:sp>
      <p:sp>
        <p:nvSpPr>
          <p:cNvPr id="21" name="Объект 2">
            <a:extLst>
              <a:ext uri="{FF2B5EF4-FFF2-40B4-BE49-F238E27FC236}">
                <a16:creationId xmlns:a16="http://schemas.microsoft.com/office/drawing/2014/main" id="{ED4A7378-9572-41F8-86F9-879986F61FD6}"/>
              </a:ext>
            </a:extLst>
          </p:cNvPr>
          <p:cNvSpPr txBox="1">
            <a:spLocks/>
          </p:cNvSpPr>
          <p:nvPr/>
        </p:nvSpPr>
        <p:spPr>
          <a:xfrm>
            <a:off x="6291192" y="2656942"/>
            <a:ext cx="561662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1800" dirty="0"/>
              <a:t>В </a:t>
            </a:r>
            <a:r>
              <a:rPr lang="en-US" sz="1800" dirty="0"/>
              <a:t>PascalABC.NET </a:t>
            </a:r>
            <a:r>
              <a:rPr lang="ru-RU" sz="1800" dirty="0"/>
              <a:t>цикл от 1 до 10 записывается так:</a:t>
            </a: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B3D54205-8F19-47AD-942D-C02E2EF8E1A9}"/>
              </a:ext>
            </a:extLst>
          </p:cNvPr>
          <p:cNvSpPr txBox="1">
            <a:spLocks/>
          </p:cNvSpPr>
          <p:nvPr/>
        </p:nvSpPr>
        <p:spPr>
          <a:xfrm>
            <a:off x="6291192" y="3026274"/>
            <a:ext cx="5616623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##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for var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i:=1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to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10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do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Print(</a:t>
            </a:r>
            <a:r>
              <a:rPr lang="en-US" sz="1800" dirty="0" err="1">
                <a:solidFill>
                  <a:prstClr val="black"/>
                </a:solidFill>
                <a:latin typeface="Consolas" panose="020B0609020204030204" pitchFamily="49" charset="0"/>
              </a:rPr>
              <a:t>i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</a:endParaRPr>
          </a:p>
        </p:txBody>
      </p:sp>
      <p:sp>
        <p:nvSpPr>
          <p:cNvPr id="29" name="Объект 2">
            <a:extLst>
              <a:ext uri="{FF2B5EF4-FFF2-40B4-BE49-F238E27FC236}">
                <a16:creationId xmlns:a16="http://schemas.microsoft.com/office/drawing/2014/main" id="{63A0A9AC-488D-4093-B209-8F156890F98B}"/>
              </a:ext>
            </a:extLst>
          </p:cNvPr>
          <p:cNvSpPr txBox="1">
            <a:spLocks/>
          </p:cNvSpPr>
          <p:nvPr/>
        </p:nvSpPr>
        <p:spPr>
          <a:xfrm>
            <a:off x="362120" y="2384866"/>
            <a:ext cx="561662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1800" dirty="0"/>
              <a:t>В </a:t>
            </a:r>
            <a:r>
              <a:rPr lang="en-US" sz="1800" dirty="0"/>
              <a:t>Python</a:t>
            </a:r>
            <a:r>
              <a:rPr lang="ru-RU" sz="1800" dirty="0"/>
              <a:t> цикл от 1 до 10 записывается так:</a:t>
            </a:r>
          </a:p>
        </p:txBody>
      </p:sp>
      <p:sp>
        <p:nvSpPr>
          <p:cNvPr id="30" name="Объект 2">
            <a:extLst>
              <a:ext uri="{FF2B5EF4-FFF2-40B4-BE49-F238E27FC236}">
                <a16:creationId xmlns:a16="http://schemas.microsoft.com/office/drawing/2014/main" id="{6D14BF52-6E58-444A-9D18-456F2D15CF9A}"/>
              </a:ext>
            </a:extLst>
          </p:cNvPr>
          <p:cNvSpPr txBox="1">
            <a:spLocks/>
          </p:cNvSpPr>
          <p:nvPr/>
        </p:nvSpPr>
        <p:spPr>
          <a:xfrm>
            <a:off x="363132" y="2743176"/>
            <a:ext cx="561662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for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in range(1,11):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 print(</a:t>
            </a:r>
            <a:r>
              <a:rPr lang="en-US" sz="1800" dirty="0" err="1">
                <a:solidFill>
                  <a:prstClr val="black"/>
                </a:solidFill>
                <a:latin typeface="Consolas" panose="020B0609020204030204" pitchFamily="49" charset="0"/>
              </a:rPr>
              <a:t>i,end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=' ')</a:t>
            </a:r>
          </a:p>
        </p:txBody>
      </p:sp>
      <p:sp>
        <p:nvSpPr>
          <p:cNvPr id="31" name="Объект 2">
            <a:extLst>
              <a:ext uri="{FF2B5EF4-FFF2-40B4-BE49-F238E27FC236}">
                <a16:creationId xmlns:a16="http://schemas.microsoft.com/office/drawing/2014/main" id="{4482EAA2-C2C6-4776-B2C4-ABC2157B5373}"/>
              </a:ext>
            </a:extLst>
          </p:cNvPr>
          <p:cNvSpPr txBox="1">
            <a:spLocks/>
          </p:cNvSpPr>
          <p:nvPr/>
        </p:nvSpPr>
        <p:spPr>
          <a:xfrm>
            <a:off x="6291192" y="3941201"/>
            <a:ext cx="561662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1800" dirty="0"/>
              <a:t>В </a:t>
            </a:r>
            <a:r>
              <a:rPr lang="en-US" sz="1800" dirty="0"/>
              <a:t>PascalABC.NET </a:t>
            </a:r>
            <a:r>
              <a:rPr lang="ru-RU" sz="1800" dirty="0"/>
              <a:t>цикл по последовательности записывается так:</a:t>
            </a:r>
          </a:p>
        </p:txBody>
      </p:sp>
      <p:sp>
        <p:nvSpPr>
          <p:cNvPr id="32" name="Объект 2">
            <a:extLst>
              <a:ext uri="{FF2B5EF4-FFF2-40B4-BE49-F238E27FC236}">
                <a16:creationId xmlns:a16="http://schemas.microsoft.com/office/drawing/2014/main" id="{68F694DF-7718-4D97-BE6D-92641216BBFA}"/>
              </a:ext>
            </a:extLst>
          </p:cNvPr>
          <p:cNvSpPr txBox="1">
            <a:spLocks/>
          </p:cNvSpPr>
          <p:nvPr/>
        </p:nvSpPr>
        <p:spPr>
          <a:xfrm>
            <a:off x="6291192" y="4579129"/>
            <a:ext cx="5616623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##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foreach var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</a:t>
            </a:r>
            <a:r>
              <a:rPr kumimoji="0" lang="en-US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i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in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1..10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do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Print(</a:t>
            </a:r>
            <a:r>
              <a:rPr lang="en-US" sz="1800" dirty="0" err="1">
                <a:solidFill>
                  <a:prstClr val="black"/>
                </a:solidFill>
                <a:latin typeface="Consolas" panose="020B0609020204030204" pitchFamily="49" charset="0"/>
              </a:rPr>
              <a:t>i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</a:endParaRPr>
          </a:p>
        </p:txBody>
      </p:sp>
      <p:sp>
        <p:nvSpPr>
          <p:cNvPr id="33" name="Объект 2">
            <a:extLst>
              <a:ext uri="{FF2B5EF4-FFF2-40B4-BE49-F238E27FC236}">
                <a16:creationId xmlns:a16="http://schemas.microsoft.com/office/drawing/2014/main" id="{B5FCBA50-56F7-479C-B05B-1C081E51BEF3}"/>
              </a:ext>
            </a:extLst>
          </p:cNvPr>
          <p:cNvSpPr txBox="1">
            <a:spLocks/>
          </p:cNvSpPr>
          <p:nvPr/>
        </p:nvSpPr>
        <p:spPr>
          <a:xfrm>
            <a:off x="334348" y="3924610"/>
            <a:ext cx="5616623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1800" dirty="0"/>
              <a:t>В </a:t>
            </a:r>
            <a:r>
              <a:rPr lang="en-US" sz="1800" dirty="0"/>
              <a:t>Python</a:t>
            </a:r>
            <a:r>
              <a:rPr lang="ru-RU" sz="1800" dirty="0"/>
              <a:t> цикл по последовательности – "родной" и единственный. Повторим:</a:t>
            </a:r>
          </a:p>
        </p:txBody>
      </p:sp>
      <p:sp>
        <p:nvSpPr>
          <p:cNvPr id="34" name="Объект 2">
            <a:extLst>
              <a:ext uri="{FF2B5EF4-FFF2-40B4-BE49-F238E27FC236}">
                <a16:creationId xmlns:a16="http://schemas.microsoft.com/office/drawing/2014/main" id="{2BB3FAA3-4100-4ABC-89DE-422193C48EB3}"/>
              </a:ext>
            </a:extLst>
          </p:cNvPr>
          <p:cNvSpPr txBox="1">
            <a:spLocks/>
          </p:cNvSpPr>
          <p:nvPr/>
        </p:nvSpPr>
        <p:spPr>
          <a:xfrm>
            <a:off x="337280" y="4572981"/>
            <a:ext cx="561662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for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in range(1,11):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 print(</a:t>
            </a:r>
            <a:r>
              <a:rPr lang="en-US" sz="1800" dirty="0" err="1">
                <a:solidFill>
                  <a:prstClr val="black"/>
                </a:solidFill>
                <a:latin typeface="Consolas" panose="020B0609020204030204" pitchFamily="49" charset="0"/>
              </a:rPr>
              <a:t>i,end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=' ')</a:t>
            </a:r>
          </a:p>
        </p:txBody>
      </p:sp>
    </p:spTree>
    <p:extLst>
      <p:ext uri="{BB962C8B-B14F-4D97-AF65-F5344CB8AC3E}">
        <p14:creationId xmlns:p14="http://schemas.microsoft.com/office/powerpoint/2010/main" val="3182608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948F48BA-842D-499F-8606-3854C9257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6" name="Заголовок 2">
            <a:extLst>
              <a:ext uri="{FF2B5EF4-FFF2-40B4-BE49-F238E27FC236}">
                <a16:creationId xmlns:a16="http://schemas.microsoft.com/office/drawing/2014/main" id="{E55AD847-2ABC-48A8-AAA6-099C62E417E0}"/>
              </a:ext>
            </a:extLst>
          </p:cNvPr>
          <p:cNvSpPr txBox="1">
            <a:spLocks/>
          </p:cNvSpPr>
          <p:nvPr/>
        </p:nvSpPr>
        <p:spPr bwMode="auto">
          <a:xfrm>
            <a:off x="479376" y="188640"/>
            <a:ext cx="112332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eaLnBrk="1" hangingPunct="1"/>
            <a:r>
              <a:rPr lang="ru-RU" alt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Минимальная программа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788F6AEE-938F-44AA-A57C-B54FE441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36427" y="6356351"/>
            <a:ext cx="1920213" cy="365125"/>
          </a:xfrm>
        </p:spPr>
        <p:txBody>
          <a:bodyPr/>
          <a:lstStyle/>
          <a:p>
            <a:r>
              <a:rPr lang="ru-RU" dirty="0"/>
              <a:t>Слайд </a:t>
            </a:r>
            <a:fld id="{E6F312EF-8797-4734-A7AD-0D4B3FD8A713}" type="slidenum">
              <a:rPr lang="ru-RU" smtClean="0"/>
              <a:pPr/>
              <a:t>2</a:t>
            </a:fld>
            <a:endParaRPr lang="ru-RU" dirty="0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77F509AC-E1FD-4A29-80B5-EF6B5D042D6D}"/>
              </a:ext>
            </a:extLst>
          </p:cNvPr>
          <p:cNvGrpSpPr/>
          <p:nvPr/>
        </p:nvGrpSpPr>
        <p:grpSpPr>
          <a:xfrm>
            <a:off x="356733" y="908722"/>
            <a:ext cx="5616624" cy="830997"/>
            <a:chOff x="6371647" y="2194253"/>
            <a:chExt cx="5032865" cy="770762"/>
          </a:xfrm>
        </p:grpSpPr>
        <p:sp>
          <p:nvSpPr>
            <p:cNvPr id="9" name="Объект 2">
              <a:extLst>
                <a:ext uri="{FF2B5EF4-FFF2-40B4-BE49-F238E27FC236}">
                  <a16:creationId xmlns:a16="http://schemas.microsoft.com/office/drawing/2014/main" id="{0490B813-90DA-4C84-872D-BBA4D2CA134F}"/>
                </a:ext>
              </a:extLst>
            </p:cNvPr>
            <p:cNvSpPr txBox="1">
              <a:spLocks/>
            </p:cNvSpPr>
            <p:nvPr/>
          </p:nvSpPr>
          <p:spPr>
            <a:xfrm>
              <a:off x="6371648" y="2622454"/>
              <a:ext cx="5032864" cy="342561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800" dirty="0"/>
                <a:t>В </a:t>
              </a:r>
              <a:r>
                <a:rPr lang="en-US" sz="1800" dirty="0"/>
                <a:t>Python </a:t>
              </a:r>
              <a:r>
                <a:rPr lang="ru-RU" sz="1800" dirty="0"/>
                <a:t>сразу можно писать программу</a:t>
              </a:r>
            </a:p>
          </p:txBody>
        </p:sp>
        <p:sp>
          <p:nvSpPr>
            <p:cNvPr id="12" name="Объект 2">
              <a:extLst>
                <a:ext uri="{FF2B5EF4-FFF2-40B4-BE49-F238E27FC236}">
                  <a16:creationId xmlns:a16="http://schemas.microsoft.com/office/drawing/2014/main" id="{DA1FEF7F-C638-4C40-A058-DAC873884DDA}"/>
                </a:ext>
              </a:extLst>
            </p:cNvPr>
            <p:cNvSpPr txBox="1">
              <a:spLocks/>
            </p:cNvSpPr>
            <p:nvPr/>
          </p:nvSpPr>
          <p:spPr>
            <a:xfrm>
              <a:off x="6371647" y="2194253"/>
              <a:ext cx="5032864" cy="428201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None/>
              </a:pPr>
              <a:r>
                <a:rPr lang="en-US" sz="2400" dirty="0"/>
                <a:t>Python</a:t>
              </a:r>
              <a:endParaRPr lang="ru-RU" sz="2400" dirty="0"/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32D798F4-96A5-475D-9695-8850F865FDDE}"/>
              </a:ext>
            </a:extLst>
          </p:cNvPr>
          <p:cNvGrpSpPr/>
          <p:nvPr/>
        </p:nvGrpSpPr>
        <p:grpSpPr>
          <a:xfrm>
            <a:off x="6291192" y="911018"/>
            <a:ext cx="5616624" cy="1107995"/>
            <a:chOff x="6371647" y="2194253"/>
            <a:chExt cx="5032865" cy="1027683"/>
          </a:xfrm>
        </p:grpSpPr>
        <p:sp>
          <p:nvSpPr>
            <p:cNvPr id="14" name="Объект 2">
              <a:extLst>
                <a:ext uri="{FF2B5EF4-FFF2-40B4-BE49-F238E27FC236}">
                  <a16:creationId xmlns:a16="http://schemas.microsoft.com/office/drawing/2014/main" id="{587A0588-813C-41EE-932A-69882A6F7C3D}"/>
                </a:ext>
              </a:extLst>
            </p:cNvPr>
            <p:cNvSpPr txBox="1">
              <a:spLocks/>
            </p:cNvSpPr>
            <p:nvPr/>
          </p:nvSpPr>
          <p:spPr>
            <a:xfrm>
              <a:off x="6371648" y="2622454"/>
              <a:ext cx="5032864" cy="5994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800" dirty="0"/>
                <a:t>В </a:t>
              </a:r>
              <a:r>
                <a:rPr lang="en-US" sz="1800" dirty="0"/>
                <a:t>PascalABC.NET </a:t>
              </a:r>
              <a:r>
                <a:rPr lang="ru-RU" sz="1800" dirty="0"/>
                <a:t>обязательно заключать программу в операторные скобки </a:t>
              </a:r>
              <a:r>
                <a:rPr lang="en-US" sz="1800" dirty="0"/>
                <a:t>begin – end </a:t>
              </a:r>
              <a:endParaRPr lang="ru-RU" sz="1800" dirty="0"/>
            </a:p>
          </p:txBody>
        </p:sp>
        <p:sp>
          <p:nvSpPr>
            <p:cNvPr id="15" name="Объект 2">
              <a:extLst>
                <a:ext uri="{FF2B5EF4-FFF2-40B4-BE49-F238E27FC236}">
                  <a16:creationId xmlns:a16="http://schemas.microsoft.com/office/drawing/2014/main" id="{ECBE34D9-3BEE-4EA1-BA4E-6A53BB957A13}"/>
                </a:ext>
              </a:extLst>
            </p:cNvPr>
            <p:cNvSpPr txBox="1">
              <a:spLocks/>
            </p:cNvSpPr>
            <p:nvPr/>
          </p:nvSpPr>
          <p:spPr>
            <a:xfrm>
              <a:off x="6371647" y="2194253"/>
              <a:ext cx="5032864" cy="428201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 dirty="0"/>
                <a:t>PascalABC.NET</a:t>
              </a:r>
              <a:endParaRPr lang="ru-RU" sz="2400" dirty="0"/>
            </a:p>
          </p:txBody>
        </p:sp>
      </p:grpSp>
      <p:sp>
        <p:nvSpPr>
          <p:cNvPr id="44" name="Объект 2">
            <a:extLst>
              <a:ext uri="{FF2B5EF4-FFF2-40B4-BE49-F238E27FC236}">
                <a16:creationId xmlns:a16="http://schemas.microsoft.com/office/drawing/2014/main" id="{C9002C02-2DCE-461C-BB64-154D53A0896E}"/>
              </a:ext>
            </a:extLst>
          </p:cNvPr>
          <p:cNvSpPr txBox="1">
            <a:spLocks/>
          </p:cNvSpPr>
          <p:nvPr/>
        </p:nvSpPr>
        <p:spPr>
          <a:xfrm>
            <a:off x="6291193" y="2189180"/>
            <a:ext cx="5638138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begin</a:t>
            </a:r>
            <a:endParaRPr lang="ru-RU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 var 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</a:rPr>
              <a:t>a :=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 var 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</a:rPr>
              <a:t>b := 3.14;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</a:rPr>
              <a:t>Print(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</a:rPr>
              <a:t>,b)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end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endParaRPr lang="ru-RU" sz="2000" dirty="0"/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26A7215B-C619-42E3-AA96-3DEF290C5B4C}"/>
              </a:ext>
            </a:extLst>
          </p:cNvPr>
          <p:cNvSpPr txBox="1">
            <a:spLocks/>
          </p:cNvSpPr>
          <p:nvPr/>
        </p:nvSpPr>
        <p:spPr>
          <a:xfrm>
            <a:off x="356733" y="1916832"/>
            <a:ext cx="5616622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a =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5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b =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.14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print(a, b)</a:t>
            </a: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39F61408-5214-4704-9DD7-FB2E12041E9C}"/>
              </a:ext>
            </a:extLst>
          </p:cNvPr>
          <p:cNvSpPr txBox="1">
            <a:spLocks/>
          </p:cNvSpPr>
          <p:nvPr/>
        </p:nvSpPr>
        <p:spPr>
          <a:xfrm>
            <a:off x="6287889" y="3836675"/>
            <a:ext cx="5616623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1800" dirty="0"/>
              <a:t>Для коротких программ имеется возможность не писать внешний </a:t>
            </a:r>
            <a:r>
              <a:rPr lang="en-US" sz="1800" dirty="0"/>
              <a:t>begin – end</a:t>
            </a:r>
            <a:r>
              <a:rPr lang="ru-RU" sz="1800" dirty="0"/>
              <a:t>. Для этого в начале программы необходимо использовать символ </a:t>
            </a:r>
            <a:r>
              <a:rPr lang="en-US" sz="1800" dirty="0"/>
              <a:t>##</a:t>
            </a:r>
            <a:endParaRPr lang="ru-RU" sz="1800" dirty="0"/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id="{67C56EDE-4C32-4918-9FFB-2451335F74B8}"/>
              </a:ext>
            </a:extLst>
          </p:cNvPr>
          <p:cNvSpPr txBox="1">
            <a:spLocks/>
          </p:cNvSpPr>
          <p:nvPr/>
        </p:nvSpPr>
        <p:spPr>
          <a:xfrm>
            <a:off x="6291193" y="4958013"/>
            <a:ext cx="5638138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##</a:t>
            </a:r>
            <a:endParaRPr lang="ru-RU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var 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</a:rPr>
              <a:t>a :=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var 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</a:rPr>
              <a:t>b := 3.14;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</a:rPr>
              <a:t>Print(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</a:rPr>
              <a:t>,b)</a:t>
            </a:r>
          </a:p>
        </p:txBody>
      </p:sp>
    </p:spTree>
    <p:extLst>
      <p:ext uri="{BB962C8B-B14F-4D97-AF65-F5344CB8AC3E}">
        <p14:creationId xmlns:p14="http://schemas.microsoft.com/office/powerpoint/2010/main" val="2640026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948F48BA-842D-499F-8606-3854C9257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6" name="Заголовок 2">
            <a:extLst>
              <a:ext uri="{FF2B5EF4-FFF2-40B4-BE49-F238E27FC236}">
                <a16:creationId xmlns:a16="http://schemas.microsoft.com/office/drawing/2014/main" id="{E55AD847-2ABC-48A8-AAA6-099C62E417E0}"/>
              </a:ext>
            </a:extLst>
          </p:cNvPr>
          <p:cNvSpPr txBox="1">
            <a:spLocks/>
          </p:cNvSpPr>
          <p:nvPr/>
        </p:nvSpPr>
        <p:spPr bwMode="auto">
          <a:xfrm>
            <a:off x="479376" y="188640"/>
            <a:ext cx="112332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eaLnBrk="1" hangingPunct="1"/>
            <a:r>
              <a:rPr lang="ru-RU" alt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Описание переменных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788F6AEE-938F-44AA-A57C-B54FE441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36427" y="6356351"/>
            <a:ext cx="1920213" cy="365125"/>
          </a:xfrm>
        </p:spPr>
        <p:txBody>
          <a:bodyPr/>
          <a:lstStyle/>
          <a:p>
            <a:r>
              <a:rPr lang="ru-RU" dirty="0"/>
              <a:t>Слайд </a:t>
            </a:r>
            <a:fld id="{E6F312EF-8797-4734-A7AD-0D4B3FD8A713}" type="slidenum">
              <a:rPr lang="ru-RU" smtClean="0"/>
              <a:pPr/>
              <a:t>3</a:t>
            </a:fld>
            <a:endParaRPr lang="ru-RU" dirty="0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77F509AC-E1FD-4A29-80B5-EF6B5D042D6D}"/>
              </a:ext>
            </a:extLst>
          </p:cNvPr>
          <p:cNvGrpSpPr/>
          <p:nvPr/>
        </p:nvGrpSpPr>
        <p:grpSpPr>
          <a:xfrm>
            <a:off x="356733" y="908721"/>
            <a:ext cx="5616624" cy="1107996"/>
            <a:chOff x="6371647" y="2194253"/>
            <a:chExt cx="5032865" cy="1027683"/>
          </a:xfrm>
        </p:grpSpPr>
        <p:sp>
          <p:nvSpPr>
            <p:cNvPr id="9" name="Объект 2">
              <a:extLst>
                <a:ext uri="{FF2B5EF4-FFF2-40B4-BE49-F238E27FC236}">
                  <a16:creationId xmlns:a16="http://schemas.microsoft.com/office/drawing/2014/main" id="{0490B813-90DA-4C84-872D-BBA4D2CA134F}"/>
                </a:ext>
              </a:extLst>
            </p:cNvPr>
            <p:cNvSpPr txBox="1">
              <a:spLocks/>
            </p:cNvSpPr>
            <p:nvPr/>
          </p:nvSpPr>
          <p:spPr>
            <a:xfrm>
              <a:off x="6371648" y="2622454"/>
              <a:ext cx="5032864" cy="59948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800" dirty="0"/>
                <a:t>В </a:t>
              </a:r>
              <a:r>
                <a:rPr lang="en-US" sz="1800" dirty="0"/>
                <a:t>Python </a:t>
              </a:r>
              <a:r>
                <a:rPr lang="ru-RU" sz="1800" dirty="0"/>
                <a:t>не нужно описывать переменные. Первое присваивание вводит переменную в программу</a:t>
              </a:r>
            </a:p>
          </p:txBody>
        </p:sp>
        <p:sp>
          <p:nvSpPr>
            <p:cNvPr id="12" name="Объект 2">
              <a:extLst>
                <a:ext uri="{FF2B5EF4-FFF2-40B4-BE49-F238E27FC236}">
                  <a16:creationId xmlns:a16="http://schemas.microsoft.com/office/drawing/2014/main" id="{DA1FEF7F-C638-4C40-A058-DAC873884DDA}"/>
                </a:ext>
              </a:extLst>
            </p:cNvPr>
            <p:cNvSpPr txBox="1">
              <a:spLocks/>
            </p:cNvSpPr>
            <p:nvPr/>
          </p:nvSpPr>
          <p:spPr>
            <a:xfrm>
              <a:off x="6371647" y="2194253"/>
              <a:ext cx="5032864" cy="428201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None/>
              </a:pPr>
              <a:r>
                <a:rPr lang="en-US" sz="2400" dirty="0"/>
                <a:t>Python</a:t>
              </a:r>
              <a:endParaRPr lang="ru-RU" sz="2400" dirty="0"/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32D798F4-96A5-475D-9695-8850F865FDDE}"/>
              </a:ext>
            </a:extLst>
          </p:cNvPr>
          <p:cNvGrpSpPr/>
          <p:nvPr/>
        </p:nvGrpSpPr>
        <p:grpSpPr>
          <a:xfrm>
            <a:off x="6291192" y="911018"/>
            <a:ext cx="5616624" cy="1107995"/>
            <a:chOff x="6371647" y="2194253"/>
            <a:chExt cx="5032865" cy="1027683"/>
          </a:xfrm>
        </p:grpSpPr>
        <p:sp>
          <p:nvSpPr>
            <p:cNvPr id="14" name="Объект 2">
              <a:extLst>
                <a:ext uri="{FF2B5EF4-FFF2-40B4-BE49-F238E27FC236}">
                  <a16:creationId xmlns:a16="http://schemas.microsoft.com/office/drawing/2014/main" id="{587A0588-813C-41EE-932A-69882A6F7C3D}"/>
                </a:ext>
              </a:extLst>
            </p:cNvPr>
            <p:cNvSpPr txBox="1">
              <a:spLocks/>
            </p:cNvSpPr>
            <p:nvPr/>
          </p:nvSpPr>
          <p:spPr>
            <a:xfrm>
              <a:off x="6371648" y="2622454"/>
              <a:ext cx="5032864" cy="5994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800" dirty="0"/>
                <a:t>В </a:t>
              </a:r>
              <a:r>
                <a:rPr lang="en-US" sz="1800" dirty="0"/>
                <a:t>PascalABC.NET </a:t>
              </a:r>
              <a:r>
                <a:rPr lang="ru-RU" sz="1800" dirty="0"/>
                <a:t>обязательно описание переменных</a:t>
              </a:r>
              <a:r>
                <a:rPr lang="en-US" sz="1800" dirty="0"/>
                <a:t> (</a:t>
              </a:r>
              <a:r>
                <a:rPr lang="ru-RU" sz="1800" dirty="0"/>
                <a:t>с ключевым словом </a:t>
              </a:r>
              <a:r>
                <a:rPr lang="en-US" sz="1800" b="1" dirty="0"/>
                <a:t>var</a:t>
              </a:r>
              <a:r>
                <a:rPr lang="ru-RU" sz="1800" dirty="0"/>
                <a:t>). </a:t>
              </a:r>
            </a:p>
          </p:txBody>
        </p:sp>
        <p:sp>
          <p:nvSpPr>
            <p:cNvPr id="15" name="Объект 2">
              <a:extLst>
                <a:ext uri="{FF2B5EF4-FFF2-40B4-BE49-F238E27FC236}">
                  <a16:creationId xmlns:a16="http://schemas.microsoft.com/office/drawing/2014/main" id="{ECBE34D9-3BEE-4EA1-BA4E-6A53BB957A13}"/>
                </a:ext>
              </a:extLst>
            </p:cNvPr>
            <p:cNvSpPr txBox="1">
              <a:spLocks/>
            </p:cNvSpPr>
            <p:nvPr/>
          </p:nvSpPr>
          <p:spPr>
            <a:xfrm>
              <a:off x="6371647" y="2194253"/>
              <a:ext cx="5032864" cy="428201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 dirty="0"/>
                <a:t>PascalABC.NET</a:t>
              </a:r>
              <a:endParaRPr lang="ru-RU" sz="2400" dirty="0"/>
            </a:p>
          </p:txBody>
        </p:sp>
      </p:grpSp>
      <p:sp>
        <p:nvSpPr>
          <p:cNvPr id="44" name="Объект 2">
            <a:extLst>
              <a:ext uri="{FF2B5EF4-FFF2-40B4-BE49-F238E27FC236}">
                <a16:creationId xmlns:a16="http://schemas.microsoft.com/office/drawing/2014/main" id="{C9002C02-2DCE-461C-BB64-154D53A0896E}"/>
              </a:ext>
            </a:extLst>
          </p:cNvPr>
          <p:cNvSpPr txBox="1">
            <a:spLocks/>
          </p:cNvSpPr>
          <p:nvPr/>
        </p:nvSpPr>
        <p:spPr>
          <a:xfrm>
            <a:off x="6291193" y="2189180"/>
            <a:ext cx="5638138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begin</a:t>
            </a:r>
            <a:endParaRPr lang="ru-RU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 var 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</a:rPr>
              <a:t>a :=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 var 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</a:rPr>
              <a:t>b := 3.14;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</a:rPr>
              <a:t>Print(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</a:rPr>
              <a:t>,b)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end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endParaRPr lang="ru-RU" sz="2000" dirty="0"/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26A7215B-C619-42E3-AA96-3DEF290C5B4C}"/>
              </a:ext>
            </a:extLst>
          </p:cNvPr>
          <p:cNvSpPr txBox="1">
            <a:spLocks/>
          </p:cNvSpPr>
          <p:nvPr/>
        </p:nvSpPr>
        <p:spPr>
          <a:xfrm>
            <a:off x="356733" y="2189180"/>
            <a:ext cx="5616622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a =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5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b =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.14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print(a, b)</a:t>
            </a:r>
          </a:p>
        </p:txBody>
      </p:sp>
    </p:spTree>
    <p:extLst>
      <p:ext uri="{BB962C8B-B14F-4D97-AF65-F5344CB8AC3E}">
        <p14:creationId xmlns:p14="http://schemas.microsoft.com/office/powerpoint/2010/main" val="1089822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948F48BA-842D-499F-8606-3854C9257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6" name="Заголовок 2">
            <a:extLst>
              <a:ext uri="{FF2B5EF4-FFF2-40B4-BE49-F238E27FC236}">
                <a16:creationId xmlns:a16="http://schemas.microsoft.com/office/drawing/2014/main" id="{E55AD847-2ABC-48A8-AAA6-099C62E417E0}"/>
              </a:ext>
            </a:extLst>
          </p:cNvPr>
          <p:cNvSpPr txBox="1">
            <a:spLocks/>
          </p:cNvSpPr>
          <p:nvPr/>
        </p:nvSpPr>
        <p:spPr bwMode="auto">
          <a:xfrm>
            <a:off x="479376" y="188640"/>
            <a:ext cx="112332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eaLnBrk="1" hangingPunct="1"/>
            <a:r>
              <a:rPr lang="ru-RU" alt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Тип переменных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788F6AEE-938F-44AA-A57C-B54FE441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36427" y="6356351"/>
            <a:ext cx="1920213" cy="365125"/>
          </a:xfrm>
        </p:spPr>
        <p:txBody>
          <a:bodyPr/>
          <a:lstStyle/>
          <a:p>
            <a:r>
              <a:rPr lang="ru-RU" dirty="0"/>
              <a:t>Слайд </a:t>
            </a:r>
            <a:fld id="{E6F312EF-8797-4734-A7AD-0D4B3FD8A713}" type="slidenum">
              <a:rPr lang="ru-RU" smtClean="0"/>
              <a:pPr/>
              <a:t>4</a:t>
            </a:fld>
            <a:endParaRPr lang="ru-RU" dirty="0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77F509AC-E1FD-4A29-80B5-EF6B5D042D6D}"/>
              </a:ext>
            </a:extLst>
          </p:cNvPr>
          <p:cNvGrpSpPr/>
          <p:nvPr/>
        </p:nvGrpSpPr>
        <p:grpSpPr>
          <a:xfrm>
            <a:off x="356733" y="908721"/>
            <a:ext cx="5616624" cy="1107996"/>
            <a:chOff x="6371647" y="2194253"/>
            <a:chExt cx="5032865" cy="1027683"/>
          </a:xfrm>
        </p:grpSpPr>
        <p:sp>
          <p:nvSpPr>
            <p:cNvPr id="9" name="Объект 2">
              <a:extLst>
                <a:ext uri="{FF2B5EF4-FFF2-40B4-BE49-F238E27FC236}">
                  <a16:creationId xmlns:a16="http://schemas.microsoft.com/office/drawing/2014/main" id="{0490B813-90DA-4C84-872D-BBA4D2CA134F}"/>
                </a:ext>
              </a:extLst>
            </p:cNvPr>
            <p:cNvSpPr txBox="1">
              <a:spLocks/>
            </p:cNvSpPr>
            <p:nvPr/>
          </p:nvSpPr>
          <p:spPr>
            <a:xfrm>
              <a:off x="6371648" y="2622454"/>
              <a:ext cx="5032864" cy="59948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800" dirty="0"/>
                <a:t>В </a:t>
              </a:r>
              <a:r>
                <a:rPr lang="en-US" sz="1800" dirty="0"/>
                <a:t>Python </a:t>
              </a:r>
              <a:r>
                <a:rPr lang="ru-RU" sz="1800" dirty="0"/>
                <a:t>невозможно указать тип переменной – он определяется по типу присваиваемого выражения</a:t>
              </a:r>
              <a:r>
                <a:rPr lang="en-US" sz="1800" dirty="0"/>
                <a:t> </a:t>
              </a:r>
              <a:endParaRPr lang="ru-RU" sz="1800" dirty="0"/>
            </a:p>
          </p:txBody>
        </p:sp>
        <p:sp>
          <p:nvSpPr>
            <p:cNvPr id="12" name="Объект 2">
              <a:extLst>
                <a:ext uri="{FF2B5EF4-FFF2-40B4-BE49-F238E27FC236}">
                  <a16:creationId xmlns:a16="http://schemas.microsoft.com/office/drawing/2014/main" id="{DA1FEF7F-C638-4C40-A058-DAC873884DDA}"/>
                </a:ext>
              </a:extLst>
            </p:cNvPr>
            <p:cNvSpPr txBox="1">
              <a:spLocks/>
            </p:cNvSpPr>
            <p:nvPr/>
          </p:nvSpPr>
          <p:spPr>
            <a:xfrm>
              <a:off x="6371647" y="2194253"/>
              <a:ext cx="5032864" cy="428201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None/>
              </a:pPr>
              <a:r>
                <a:rPr lang="en-US" sz="2400" dirty="0"/>
                <a:t>Python</a:t>
              </a:r>
              <a:endParaRPr lang="ru-RU" sz="2400" dirty="0"/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32D798F4-96A5-475D-9695-8850F865FDDE}"/>
              </a:ext>
            </a:extLst>
          </p:cNvPr>
          <p:cNvGrpSpPr/>
          <p:nvPr/>
        </p:nvGrpSpPr>
        <p:grpSpPr>
          <a:xfrm>
            <a:off x="6291192" y="911018"/>
            <a:ext cx="5616624" cy="1107995"/>
            <a:chOff x="6371647" y="2194253"/>
            <a:chExt cx="5032865" cy="1027683"/>
          </a:xfrm>
        </p:grpSpPr>
        <p:sp>
          <p:nvSpPr>
            <p:cNvPr id="14" name="Объект 2">
              <a:extLst>
                <a:ext uri="{FF2B5EF4-FFF2-40B4-BE49-F238E27FC236}">
                  <a16:creationId xmlns:a16="http://schemas.microsoft.com/office/drawing/2014/main" id="{587A0588-813C-41EE-932A-69882A6F7C3D}"/>
                </a:ext>
              </a:extLst>
            </p:cNvPr>
            <p:cNvSpPr txBox="1">
              <a:spLocks/>
            </p:cNvSpPr>
            <p:nvPr/>
          </p:nvSpPr>
          <p:spPr>
            <a:xfrm>
              <a:off x="6371648" y="2622454"/>
              <a:ext cx="5032864" cy="5994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800" dirty="0"/>
                <a:t>В </a:t>
              </a:r>
              <a:r>
                <a:rPr lang="en-US" sz="1800" dirty="0"/>
                <a:t>PascalABC.NET </a:t>
              </a:r>
              <a:r>
                <a:rPr lang="ru-RU" sz="1800" dirty="0"/>
                <a:t>при описании можно явно указать тип переменных</a:t>
              </a:r>
            </a:p>
          </p:txBody>
        </p:sp>
        <p:sp>
          <p:nvSpPr>
            <p:cNvPr id="15" name="Объект 2">
              <a:extLst>
                <a:ext uri="{FF2B5EF4-FFF2-40B4-BE49-F238E27FC236}">
                  <a16:creationId xmlns:a16="http://schemas.microsoft.com/office/drawing/2014/main" id="{ECBE34D9-3BEE-4EA1-BA4E-6A53BB957A13}"/>
                </a:ext>
              </a:extLst>
            </p:cNvPr>
            <p:cNvSpPr txBox="1">
              <a:spLocks/>
            </p:cNvSpPr>
            <p:nvPr/>
          </p:nvSpPr>
          <p:spPr>
            <a:xfrm>
              <a:off x="6371647" y="2194253"/>
              <a:ext cx="5032864" cy="428201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 dirty="0"/>
                <a:t>PascalABC.NET</a:t>
              </a:r>
              <a:endParaRPr lang="ru-RU" sz="2400" dirty="0"/>
            </a:p>
          </p:txBody>
        </p:sp>
      </p:grpSp>
      <p:sp>
        <p:nvSpPr>
          <p:cNvPr id="44" name="Объект 2">
            <a:extLst>
              <a:ext uri="{FF2B5EF4-FFF2-40B4-BE49-F238E27FC236}">
                <a16:creationId xmlns:a16="http://schemas.microsoft.com/office/drawing/2014/main" id="{C9002C02-2DCE-461C-BB64-154D53A0896E}"/>
              </a:ext>
            </a:extLst>
          </p:cNvPr>
          <p:cNvSpPr txBox="1">
            <a:spLocks/>
          </p:cNvSpPr>
          <p:nvPr/>
        </p:nvSpPr>
        <p:spPr>
          <a:xfrm>
            <a:off x="6291193" y="2189180"/>
            <a:ext cx="5638138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begin</a:t>
            </a:r>
            <a:endParaRPr lang="ru-RU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 var 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</a:rPr>
              <a:t>a: integer :=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 var 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</a:rPr>
              <a:t>b: real := 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</a:rPr>
              <a:t>Print(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</a:rPr>
              <a:t>,b)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end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endParaRPr lang="ru-RU" sz="2000" dirty="0"/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26A7215B-C619-42E3-AA96-3DEF290C5B4C}"/>
              </a:ext>
            </a:extLst>
          </p:cNvPr>
          <p:cNvSpPr txBox="1">
            <a:spLocks/>
          </p:cNvSpPr>
          <p:nvPr/>
        </p:nvSpPr>
        <p:spPr>
          <a:xfrm>
            <a:off x="356733" y="2189180"/>
            <a:ext cx="5616622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a =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5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b = float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(3)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print(a, b)</a:t>
            </a:r>
          </a:p>
        </p:txBody>
      </p:sp>
    </p:spTree>
    <p:extLst>
      <p:ext uri="{BB962C8B-B14F-4D97-AF65-F5344CB8AC3E}">
        <p14:creationId xmlns:p14="http://schemas.microsoft.com/office/powerpoint/2010/main" val="27333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948F48BA-842D-499F-8606-3854C9257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6" name="Заголовок 2">
            <a:extLst>
              <a:ext uri="{FF2B5EF4-FFF2-40B4-BE49-F238E27FC236}">
                <a16:creationId xmlns:a16="http://schemas.microsoft.com/office/drawing/2014/main" id="{E55AD847-2ABC-48A8-AAA6-099C62E417E0}"/>
              </a:ext>
            </a:extLst>
          </p:cNvPr>
          <p:cNvSpPr txBox="1">
            <a:spLocks/>
          </p:cNvSpPr>
          <p:nvPr/>
        </p:nvSpPr>
        <p:spPr bwMode="auto">
          <a:xfrm>
            <a:off x="479376" y="188640"/>
            <a:ext cx="112332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eaLnBrk="1" hangingPunct="1"/>
            <a:r>
              <a:rPr lang="ru-RU" alt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Изменение типа переменной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788F6AEE-938F-44AA-A57C-B54FE441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36427" y="6356351"/>
            <a:ext cx="1920213" cy="365125"/>
          </a:xfrm>
        </p:spPr>
        <p:txBody>
          <a:bodyPr/>
          <a:lstStyle/>
          <a:p>
            <a:r>
              <a:rPr lang="ru-RU" dirty="0"/>
              <a:t>Слайд </a:t>
            </a:r>
            <a:fld id="{E6F312EF-8797-4734-A7AD-0D4B3FD8A713}" type="slidenum">
              <a:rPr lang="ru-RU" smtClean="0"/>
              <a:pPr/>
              <a:t>5</a:t>
            </a:fld>
            <a:endParaRPr lang="ru-RU" dirty="0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77F509AC-E1FD-4A29-80B5-EF6B5D042D6D}"/>
              </a:ext>
            </a:extLst>
          </p:cNvPr>
          <p:cNvGrpSpPr/>
          <p:nvPr/>
        </p:nvGrpSpPr>
        <p:grpSpPr>
          <a:xfrm>
            <a:off x="356733" y="908721"/>
            <a:ext cx="5616624" cy="1384995"/>
            <a:chOff x="6371647" y="2194253"/>
            <a:chExt cx="5032865" cy="1284604"/>
          </a:xfrm>
        </p:grpSpPr>
        <p:sp>
          <p:nvSpPr>
            <p:cNvPr id="9" name="Объект 2">
              <a:extLst>
                <a:ext uri="{FF2B5EF4-FFF2-40B4-BE49-F238E27FC236}">
                  <a16:creationId xmlns:a16="http://schemas.microsoft.com/office/drawing/2014/main" id="{0490B813-90DA-4C84-872D-BBA4D2CA134F}"/>
                </a:ext>
              </a:extLst>
            </p:cNvPr>
            <p:cNvSpPr txBox="1">
              <a:spLocks/>
            </p:cNvSpPr>
            <p:nvPr/>
          </p:nvSpPr>
          <p:spPr>
            <a:xfrm>
              <a:off x="6371648" y="2622454"/>
              <a:ext cx="5032864" cy="856403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800" dirty="0"/>
                <a:t>В </a:t>
              </a:r>
              <a:r>
                <a:rPr lang="en-US" sz="1800" dirty="0"/>
                <a:t>Python </a:t>
              </a:r>
              <a:r>
                <a:rPr lang="ru-RU" sz="1800" dirty="0"/>
                <a:t>переменной можно присвоить значение другого типа – она поменяет тип (динамическая типизация)</a:t>
              </a:r>
              <a:r>
                <a:rPr lang="en-US" sz="1800" dirty="0"/>
                <a:t> </a:t>
              </a:r>
              <a:endParaRPr lang="ru-RU" sz="1800" dirty="0"/>
            </a:p>
          </p:txBody>
        </p:sp>
        <p:sp>
          <p:nvSpPr>
            <p:cNvPr id="12" name="Объект 2">
              <a:extLst>
                <a:ext uri="{FF2B5EF4-FFF2-40B4-BE49-F238E27FC236}">
                  <a16:creationId xmlns:a16="http://schemas.microsoft.com/office/drawing/2014/main" id="{DA1FEF7F-C638-4C40-A058-DAC873884DDA}"/>
                </a:ext>
              </a:extLst>
            </p:cNvPr>
            <p:cNvSpPr txBox="1">
              <a:spLocks/>
            </p:cNvSpPr>
            <p:nvPr/>
          </p:nvSpPr>
          <p:spPr>
            <a:xfrm>
              <a:off x="6371647" y="2194253"/>
              <a:ext cx="5032864" cy="428201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None/>
              </a:pPr>
              <a:r>
                <a:rPr lang="en-US" sz="2400" dirty="0"/>
                <a:t>Python</a:t>
              </a:r>
              <a:endParaRPr lang="ru-RU" sz="2400" dirty="0"/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32D798F4-96A5-475D-9695-8850F865FDDE}"/>
              </a:ext>
            </a:extLst>
          </p:cNvPr>
          <p:cNvGrpSpPr/>
          <p:nvPr/>
        </p:nvGrpSpPr>
        <p:grpSpPr>
          <a:xfrm>
            <a:off x="6291192" y="911018"/>
            <a:ext cx="5616624" cy="1384994"/>
            <a:chOff x="6371647" y="2194253"/>
            <a:chExt cx="5032865" cy="1284604"/>
          </a:xfrm>
        </p:grpSpPr>
        <p:sp>
          <p:nvSpPr>
            <p:cNvPr id="14" name="Объект 2">
              <a:extLst>
                <a:ext uri="{FF2B5EF4-FFF2-40B4-BE49-F238E27FC236}">
                  <a16:creationId xmlns:a16="http://schemas.microsoft.com/office/drawing/2014/main" id="{587A0588-813C-41EE-932A-69882A6F7C3D}"/>
                </a:ext>
              </a:extLst>
            </p:cNvPr>
            <p:cNvSpPr txBox="1">
              <a:spLocks/>
            </p:cNvSpPr>
            <p:nvPr/>
          </p:nvSpPr>
          <p:spPr>
            <a:xfrm>
              <a:off x="6371648" y="2622454"/>
              <a:ext cx="5032864" cy="85640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800" dirty="0"/>
                <a:t>В </a:t>
              </a:r>
              <a:r>
                <a:rPr lang="en-US" sz="1800" dirty="0"/>
                <a:t>PascalABC.NET </a:t>
              </a:r>
              <a:r>
                <a:rPr lang="ru-RU" sz="1800" dirty="0"/>
                <a:t>тип переменной фиксируется при описании и потом не может быть изменен (статическая типизация, это эффективнее)</a:t>
              </a:r>
            </a:p>
          </p:txBody>
        </p:sp>
        <p:sp>
          <p:nvSpPr>
            <p:cNvPr id="15" name="Объект 2">
              <a:extLst>
                <a:ext uri="{FF2B5EF4-FFF2-40B4-BE49-F238E27FC236}">
                  <a16:creationId xmlns:a16="http://schemas.microsoft.com/office/drawing/2014/main" id="{ECBE34D9-3BEE-4EA1-BA4E-6A53BB957A13}"/>
                </a:ext>
              </a:extLst>
            </p:cNvPr>
            <p:cNvSpPr txBox="1">
              <a:spLocks/>
            </p:cNvSpPr>
            <p:nvPr/>
          </p:nvSpPr>
          <p:spPr>
            <a:xfrm>
              <a:off x="6371647" y="2194253"/>
              <a:ext cx="5032864" cy="428201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 dirty="0"/>
                <a:t>PascalABC.NET</a:t>
              </a:r>
              <a:endParaRPr lang="ru-RU" sz="2400" dirty="0"/>
            </a:p>
          </p:txBody>
        </p:sp>
      </p:grpSp>
      <p:sp>
        <p:nvSpPr>
          <p:cNvPr id="44" name="Объект 2">
            <a:extLst>
              <a:ext uri="{FF2B5EF4-FFF2-40B4-BE49-F238E27FC236}">
                <a16:creationId xmlns:a16="http://schemas.microsoft.com/office/drawing/2014/main" id="{C9002C02-2DCE-461C-BB64-154D53A0896E}"/>
              </a:ext>
            </a:extLst>
          </p:cNvPr>
          <p:cNvSpPr txBox="1">
            <a:spLocks/>
          </p:cNvSpPr>
          <p:nvPr/>
        </p:nvSpPr>
        <p:spPr>
          <a:xfrm>
            <a:off x="6291857" y="2420888"/>
            <a:ext cx="5638138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begin</a:t>
            </a:r>
            <a:endParaRPr lang="ru-RU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 var 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ru-RU" sz="1800" b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</a:rPr>
              <a:t>:= 5;</a:t>
            </a:r>
            <a:endParaRPr lang="ru-RU" sz="1800" b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a := 'ABC'; // </a:t>
            </a:r>
            <a:r>
              <a:rPr lang="ru-RU" sz="1800" dirty="0">
                <a:solidFill>
                  <a:srgbClr val="000000"/>
                </a:solidFill>
                <a:latin typeface="Consolas" panose="020B0609020204030204" pitchFamily="49" charset="0"/>
              </a:rPr>
              <a:t>ошибка!</a:t>
            </a:r>
            <a:endParaRPr lang="en-US" sz="1800" b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end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endParaRPr lang="ru-RU" sz="2000" dirty="0"/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26A7215B-C619-42E3-AA96-3DEF290C5B4C}"/>
              </a:ext>
            </a:extLst>
          </p:cNvPr>
          <p:cNvSpPr txBox="1">
            <a:spLocks/>
          </p:cNvSpPr>
          <p:nvPr/>
        </p:nvSpPr>
        <p:spPr>
          <a:xfrm>
            <a:off x="356734" y="2420888"/>
            <a:ext cx="561662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a =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a := 'ABC'</a:t>
            </a:r>
          </a:p>
        </p:txBody>
      </p:sp>
    </p:spTree>
    <p:extLst>
      <p:ext uri="{BB962C8B-B14F-4D97-AF65-F5344CB8AC3E}">
        <p14:creationId xmlns:p14="http://schemas.microsoft.com/office/powerpoint/2010/main" val="346865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948F48BA-842D-499F-8606-3854C9257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6" name="Заголовок 2">
            <a:extLst>
              <a:ext uri="{FF2B5EF4-FFF2-40B4-BE49-F238E27FC236}">
                <a16:creationId xmlns:a16="http://schemas.microsoft.com/office/drawing/2014/main" id="{E55AD847-2ABC-48A8-AAA6-099C62E417E0}"/>
              </a:ext>
            </a:extLst>
          </p:cNvPr>
          <p:cNvSpPr txBox="1">
            <a:spLocks/>
          </p:cNvSpPr>
          <p:nvPr/>
        </p:nvSpPr>
        <p:spPr bwMode="auto">
          <a:xfrm>
            <a:off x="479376" y="188640"/>
            <a:ext cx="112332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eaLnBrk="1" hangingPunct="1"/>
            <a:r>
              <a:rPr lang="ru-RU" alt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Целый тип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788F6AEE-938F-44AA-A57C-B54FE441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36427" y="6356351"/>
            <a:ext cx="1920213" cy="365125"/>
          </a:xfrm>
        </p:spPr>
        <p:txBody>
          <a:bodyPr/>
          <a:lstStyle/>
          <a:p>
            <a:r>
              <a:rPr lang="ru-RU" dirty="0"/>
              <a:t>Слайд </a:t>
            </a:r>
            <a:fld id="{E6F312EF-8797-4734-A7AD-0D4B3FD8A713}" type="slidenum">
              <a:rPr lang="ru-RU" smtClean="0"/>
              <a:pPr/>
              <a:t>6</a:t>
            </a:fld>
            <a:endParaRPr lang="ru-RU" dirty="0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77F509AC-E1FD-4A29-80B5-EF6B5D042D6D}"/>
              </a:ext>
            </a:extLst>
          </p:cNvPr>
          <p:cNvGrpSpPr/>
          <p:nvPr/>
        </p:nvGrpSpPr>
        <p:grpSpPr>
          <a:xfrm>
            <a:off x="356733" y="908721"/>
            <a:ext cx="5616624" cy="1107996"/>
            <a:chOff x="6371647" y="2194253"/>
            <a:chExt cx="5032865" cy="1027683"/>
          </a:xfrm>
        </p:grpSpPr>
        <p:sp>
          <p:nvSpPr>
            <p:cNvPr id="9" name="Объект 2">
              <a:extLst>
                <a:ext uri="{FF2B5EF4-FFF2-40B4-BE49-F238E27FC236}">
                  <a16:creationId xmlns:a16="http://schemas.microsoft.com/office/drawing/2014/main" id="{0490B813-90DA-4C84-872D-BBA4D2CA134F}"/>
                </a:ext>
              </a:extLst>
            </p:cNvPr>
            <p:cNvSpPr txBox="1">
              <a:spLocks/>
            </p:cNvSpPr>
            <p:nvPr/>
          </p:nvSpPr>
          <p:spPr>
            <a:xfrm>
              <a:off x="6371648" y="2622454"/>
              <a:ext cx="5032864" cy="59948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800" dirty="0"/>
                <a:t>В </a:t>
              </a:r>
              <a:r>
                <a:rPr lang="en-US" sz="1800" dirty="0"/>
                <a:t>Python </a:t>
              </a:r>
              <a:r>
                <a:rPr lang="ru-RU" sz="1800" dirty="0"/>
                <a:t>целый тип – это длинное целое. Это универсально, но долго работает</a:t>
              </a:r>
            </a:p>
          </p:txBody>
        </p:sp>
        <p:sp>
          <p:nvSpPr>
            <p:cNvPr id="12" name="Объект 2">
              <a:extLst>
                <a:ext uri="{FF2B5EF4-FFF2-40B4-BE49-F238E27FC236}">
                  <a16:creationId xmlns:a16="http://schemas.microsoft.com/office/drawing/2014/main" id="{DA1FEF7F-C638-4C40-A058-DAC873884DDA}"/>
                </a:ext>
              </a:extLst>
            </p:cNvPr>
            <p:cNvSpPr txBox="1">
              <a:spLocks/>
            </p:cNvSpPr>
            <p:nvPr/>
          </p:nvSpPr>
          <p:spPr>
            <a:xfrm>
              <a:off x="6371647" y="2194253"/>
              <a:ext cx="5032864" cy="428201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None/>
              </a:pPr>
              <a:r>
                <a:rPr lang="en-US" sz="2400" dirty="0"/>
                <a:t>Python</a:t>
              </a:r>
              <a:endParaRPr lang="ru-RU" sz="2400" dirty="0"/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32D798F4-96A5-475D-9695-8850F865FDDE}"/>
              </a:ext>
            </a:extLst>
          </p:cNvPr>
          <p:cNvGrpSpPr/>
          <p:nvPr/>
        </p:nvGrpSpPr>
        <p:grpSpPr>
          <a:xfrm>
            <a:off x="6291192" y="911019"/>
            <a:ext cx="5616624" cy="2271390"/>
            <a:chOff x="6371647" y="2194253"/>
            <a:chExt cx="5032865" cy="2106750"/>
          </a:xfrm>
        </p:grpSpPr>
        <p:sp>
          <p:nvSpPr>
            <p:cNvPr id="14" name="Объект 2">
              <a:extLst>
                <a:ext uri="{FF2B5EF4-FFF2-40B4-BE49-F238E27FC236}">
                  <a16:creationId xmlns:a16="http://schemas.microsoft.com/office/drawing/2014/main" id="{587A0588-813C-41EE-932A-69882A6F7C3D}"/>
                </a:ext>
              </a:extLst>
            </p:cNvPr>
            <p:cNvSpPr txBox="1">
              <a:spLocks/>
            </p:cNvSpPr>
            <p:nvPr/>
          </p:nvSpPr>
          <p:spPr>
            <a:xfrm>
              <a:off x="6371648" y="2622454"/>
              <a:ext cx="5032864" cy="16785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800" dirty="0"/>
                <a:t>В </a:t>
              </a:r>
              <a:r>
                <a:rPr lang="en-US" sz="1800" dirty="0"/>
                <a:t>PascalABC.NET </a:t>
              </a:r>
              <a:r>
                <a:rPr lang="ru-RU" sz="1800" dirty="0"/>
                <a:t>много целых типов</a:t>
              </a:r>
              <a:r>
                <a:rPr lang="en-US" sz="1800" dirty="0"/>
                <a:t> (</a:t>
              </a:r>
              <a:r>
                <a:rPr lang="ru-RU" sz="1800" dirty="0"/>
                <a:t>это нужно для эффективности</a:t>
              </a:r>
              <a:r>
                <a:rPr lang="en-US" sz="1800" dirty="0"/>
                <a:t>)</a:t>
              </a:r>
              <a:r>
                <a:rPr lang="ru-RU" sz="1800" dirty="0"/>
                <a:t>. Основной – тип </a:t>
              </a:r>
              <a:r>
                <a:rPr lang="en-US" sz="1800" dirty="0"/>
                <a:t>integer – </a:t>
              </a:r>
              <a:r>
                <a:rPr lang="ru-RU" sz="1800" dirty="0"/>
                <a:t>именно к этому типу принадлежат литеральные константы </a:t>
              </a:r>
              <a:r>
                <a:rPr lang="en-US" sz="1800" dirty="0"/>
                <a:t>25  -38</a:t>
              </a:r>
              <a:r>
                <a:rPr lang="ru-RU" sz="1800" dirty="0"/>
                <a:t>7</a:t>
              </a:r>
              <a:r>
                <a:rPr lang="en-US" sz="1800" dirty="0"/>
                <a:t> </a:t>
              </a:r>
              <a:r>
                <a:rPr lang="ru-RU" sz="1800" dirty="0"/>
                <a:t>и т.д.</a:t>
              </a:r>
              <a:endParaRPr lang="en-US" sz="1800" dirty="0"/>
            </a:p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800" dirty="0"/>
                <a:t>Самое большое значение типа </a:t>
              </a:r>
              <a:r>
                <a:rPr lang="ru-RU" sz="1800" dirty="0" err="1"/>
                <a:t>integer</a:t>
              </a:r>
              <a:r>
                <a:rPr lang="ru-RU" sz="1800" dirty="0"/>
                <a:t> равно </a:t>
              </a:r>
              <a:r>
                <a:rPr lang="ru-RU" sz="1800" dirty="0">
                  <a:latin typeface="Consolas" panose="020B0609020204030204" pitchFamily="49" charset="0"/>
                </a:rPr>
                <a:t>2147483647</a:t>
              </a:r>
              <a:endParaRPr lang="ru-RU" sz="1800" dirty="0"/>
            </a:p>
          </p:txBody>
        </p:sp>
        <p:sp>
          <p:nvSpPr>
            <p:cNvPr id="15" name="Объект 2">
              <a:extLst>
                <a:ext uri="{FF2B5EF4-FFF2-40B4-BE49-F238E27FC236}">
                  <a16:creationId xmlns:a16="http://schemas.microsoft.com/office/drawing/2014/main" id="{ECBE34D9-3BEE-4EA1-BA4E-6A53BB957A13}"/>
                </a:ext>
              </a:extLst>
            </p:cNvPr>
            <p:cNvSpPr txBox="1">
              <a:spLocks/>
            </p:cNvSpPr>
            <p:nvPr/>
          </p:nvSpPr>
          <p:spPr>
            <a:xfrm>
              <a:off x="6371647" y="2194253"/>
              <a:ext cx="5032864" cy="428201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 dirty="0"/>
                <a:t>PascalABC.NET</a:t>
              </a:r>
              <a:endParaRPr lang="ru-RU" sz="2400" dirty="0"/>
            </a:p>
          </p:txBody>
        </p:sp>
      </p:grpSp>
      <p:sp>
        <p:nvSpPr>
          <p:cNvPr id="44" name="Объект 2">
            <a:extLst>
              <a:ext uri="{FF2B5EF4-FFF2-40B4-BE49-F238E27FC236}">
                <a16:creationId xmlns:a16="http://schemas.microsoft.com/office/drawing/2014/main" id="{C9002C02-2DCE-461C-BB64-154D53A0896E}"/>
              </a:ext>
            </a:extLst>
          </p:cNvPr>
          <p:cNvSpPr txBox="1">
            <a:spLocks/>
          </p:cNvSpPr>
          <p:nvPr/>
        </p:nvSpPr>
        <p:spPr>
          <a:xfrm>
            <a:off x="6291192" y="3313610"/>
            <a:ext cx="563813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##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var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a := </a:t>
            </a:r>
            <a:r>
              <a:rPr lang="ru-RU" sz="1800" dirty="0">
                <a:latin typeface="Consolas" panose="020B0609020204030204" pitchFamily="49" charset="0"/>
              </a:rPr>
              <a:t>2147483647</a:t>
            </a:r>
            <a:r>
              <a:rPr lang="en-US" sz="1800" dirty="0">
                <a:latin typeface="Consolas" panose="020B0609020204030204" pitchFamily="49" charset="0"/>
              </a:rPr>
              <a:t>; // a - integer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ru-RU" sz="2000" dirty="0"/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26A7215B-C619-42E3-AA96-3DEF290C5B4C}"/>
              </a:ext>
            </a:extLst>
          </p:cNvPr>
          <p:cNvSpPr txBox="1">
            <a:spLocks/>
          </p:cNvSpPr>
          <p:nvPr/>
        </p:nvSpPr>
        <p:spPr>
          <a:xfrm>
            <a:off x="356734" y="2155216"/>
            <a:ext cx="561662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a =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123456789123456789123456789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78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948F48BA-842D-499F-8606-3854C9257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6" name="Заголовок 2">
            <a:extLst>
              <a:ext uri="{FF2B5EF4-FFF2-40B4-BE49-F238E27FC236}">
                <a16:creationId xmlns:a16="http://schemas.microsoft.com/office/drawing/2014/main" id="{E55AD847-2ABC-48A8-AAA6-099C62E417E0}"/>
              </a:ext>
            </a:extLst>
          </p:cNvPr>
          <p:cNvSpPr txBox="1">
            <a:spLocks/>
          </p:cNvSpPr>
          <p:nvPr/>
        </p:nvSpPr>
        <p:spPr bwMode="auto">
          <a:xfrm>
            <a:off x="479376" y="188640"/>
            <a:ext cx="112332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eaLnBrk="1" hangingPunct="1"/>
            <a:r>
              <a:rPr lang="ru-RU" alt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Операции целочисленного деления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788F6AEE-938F-44AA-A57C-B54FE441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36427" y="6356351"/>
            <a:ext cx="1920213" cy="365125"/>
          </a:xfrm>
        </p:spPr>
        <p:txBody>
          <a:bodyPr/>
          <a:lstStyle/>
          <a:p>
            <a:r>
              <a:rPr lang="ru-RU" dirty="0"/>
              <a:t>Слайд </a:t>
            </a:r>
            <a:fld id="{E6F312EF-8797-4734-A7AD-0D4B3FD8A713}" type="slidenum">
              <a:rPr lang="ru-RU" smtClean="0"/>
              <a:pPr/>
              <a:t>7</a:t>
            </a:fld>
            <a:endParaRPr lang="ru-RU" dirty="0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77F509AC-E1FD-4A29-80B5-EF6B5D042D6D}"/>
              </a:ext>
            </a:extLst>
          </p:cNvPr>
          <p:cNvGrpSpPr/>
          <p:nvPr/>
        </p:nvGrpSpPr>
        <p:grpSpPr>
          <a:xfrm>
            <a:off x="356733" y="908721"/>
            <a:ext cx="5616624" cy="1384995"/>
            <a:chOff x="6371647" y="2194253"/>
            <a:chExt cx="5032865" cy="1284604"/>
          </a:xfrm>
        </p:grpSpPr>
        <p:sp>
          <p:nvSpPr>
            <p:cNvPr id="9" name="Объект 2">
              <a:extLst>
                <a:ext uri="{FF2B5EF4-FFF2-40B4-BE49-F238E27FC236}">
                  <a16:creationId xmlns:a16="http://schemas.microsoft.com/office/drawing/2014/main" id="{0490B813-90DA-4C84-872D-BBA4D2CA134F}"/>
                </a:ext>
              </a:extLst>
            </p:cNvPr>
            <p:cNvSpPr txBox="1">
              <a:spLocks/>
            </p:cNvSpPr>
            <p:nvPr/>
          </p:nvSpPr>
          <p:spPr>
            <a:xfrm>
              <a:off x="6371648" y="2622454"/>
              <a:ext cx="5032864" cy="856403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800" dirty="0"/>
                <a:t>В </a:t>
              </a:r>
              <a:r>
                <a:rPr lang="en-US" sz="1800" dirty="0"/>
                <a:t>Python </a:t>
              </a:r>
              <a:r>
                <a:rPr lang="ru-RU" sz="1800" dirty="0"/>
                <a:t>для целочисленного деления используется операция </a:t>
              </a:r>
              <a:r>
                <a:rPr lang="en-US" sz="1800" dirty="0"/>
                <a:t>//</a:t>
              </a:r>
              <a:r>
                <a:rPr lang="ru-RU" sz="1800" dirty="0"/>
                <a:t>, для остатка от целочисленного деления – операция </a:t>
              </a:r>
              <a:r>
                <a:rPr lang="en-US" sz="1800" dirty="0"/>
                <a:t>%</a:t>
              </a:r>
              <a:endParaRPr lang="ru-RU" sz="1800" dirty="0"/>
            </a:p>
          </p:txBody>
        </p:sp>
        <p:sp>
          <p:nvSpPr>
            <p:cNvPr id="12" name="Объект 2">
              <a:extLst>
                <a:ext uri="{FF2B5EF4-FFF2-40B4-BE49-F238E27FC236}">
                  <a16:creationId xmlns:a16="http://schemas.microsoft.com/office/drawing/2014/main" id="{DA1FEF7F-C638-4C40-A058-DAC873884DDA}"/>
                </a:ext>
              </a:extLst>
            </p:cNvPr>
            <p:cNvSpPr txBox="1">
              <a:spLocks/>
            </p:cNvSpPr>
            <p:nvPr/>
          </p:nvSpPr>
          <p:spPr>
            <a:xfrm>
              <a:off x="6371647" y="2194253"/>
              <a:ext cx="5032864" cy="428201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None/>
              </a:pPr>
              <a:r>
                <a:rPr lang="en-US" sz="2400" dirty="0"/>
                <a:t>Python</a:t>
              </a:r>
              <a:endParaRPr lang="ru-RU" sz="2400" dirty="0"/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32D798F4-96A5-475D-9695-8850F865FDDE}"/>
              </a:ext>
            </a:extLst>
          </p:cNvPr>
          <p:cNvGrpSpPr/>
          <p:nvPr/>
        </p:nvGrpSpPr>
        <p:grpSpPr>
          <a:xfrm>
            <a:off x="6291192" y="911019"/>
            <a:ext cx="5616624" cy="1384994"/>
            <a:chOff x="6371647" y="2194253"/>
            <a:chExt cx="5032865" cy="1284604"/>
          </a:xfrm>
        </p:grpSpPr>
        <p:sp>
          <p:nvSpPr>
            <p:cNvPr id="14" name="Объект 2">
              <a:extLst>
                <a:ext uri="{FF2B5EF4-FFF2-40B4-BE49-F238E27FC236}">
                  <a16:creationId xmlns:a16="http://schemas.microsoft.com/office/drawing/2014/main" id="{587A0588-813C-41EE-932A-69882A6F7C3D}"/>
                </a:ext>
              </a:extLst>
            </p:cNvPr>
            <p:cNvSpPr txBox="1">
              <a:spLocks/>
            </p:cNvSpPr>
            <p:nvPr/>
          </p:nvSpPr>
          <p:spPr>
            <a:xfrm>
              <a:off x="6371648" y="2622454"/>
              <a:ext cx="5032864" cy="85640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800" dirty="0"/>
                <a:t>В </a:t>
              </a:r>
              <a:r>
                <a:rPr lang="en-US" sz="1800" dirty="0"/>
                <a:t>PascalABC.NET </a:t>
              </a:r>
              <a:r>
                <a:rPr lang="ru-RU" sz="1800" dirty="0"/>
                <a:t>для целочисленного деления используется операция </a:t>
              </a:r>
              <a:r>
                <a:rPr lang="en-US" sz="1800" dirty="0"/>
                <a:t>div</a:t>
              </a:r>
              <a:r>
                <a:rPr lang="ru-RU" sz="1800" dirty="0"/>
                <a:t>, для остатка от целочисленного деления – операция </a:t>
              </a:r>
              <a:r>
                <a:rPr lang="en-US" sz="1800" dirty="0"/>
                <a:t>mod</a:t>
              </a:r>
              <a:endParaRPr lang="ru-RU" sz="1800" dirty="0"/>
            </a:p>
          </p:txBody>
        </p:sp>
        <p:sp>
          <p:nvSpPr>
            <p:cNvPr id="15" name="Объект 2">
              <a:extLst>
                <a:ext uri="{FF2B5EF4-FFF2-40B4-BE49-F238E27FC236}">
                  <a16:creationId xmlns:a16="http://schemas.microsoft.com/office/drawing/2014/main" id="{ECBE34D9-3BEE-4EA1-BA4E-6A53BB957A13}"/>
                </a:ext>
              </a:extLst>
            </p:cNvPr>
            <p:cNvSpPr txBox="1">
              <a:spLocks/>
            </p:cNvSpPr>
            <p:nvPr/>
          </p:nvSpPr>
          <p:spPr>
            <a:xfrm>
              <a:off x="6371647" y="2194253"/>
              <a:ext cx="5032864" cy="428201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 dirty="0"/>
                <a:t>PascalABC.NET</a:t>
              </a:r>
              <a:endParaRPr lang="ru-RU" sz="2400" dirty="0"/>
            </a:p>
          </p:txBody>
        </p:sp>
      </p:grpSp>
      <p:sp>
        <p:nvSpPr>
          <p:cNvPr id="44" name="Объект 2">
            <a:extLst>
              <a:ext uri="{FF2B5EF4-FFF2-40B4-BE49-F238E27FC236}">
                <a16:creationId xmlns:a16="http://schemas.microsoft.com/office/drawing/2014/main" id="{C9002C02-2DCE-461C-BB64-154D53A0896E}"/>
              </a:ext>
            </a:extLst>
          </p:cNvPr>
          <p:cNvSpPr txBox="1">
            <a:spLocks/>
          </p:cNvSpPr>
          <p:nvPr/>
        </p:nvSpPr>
        <p:spPr>
          <a:xfrm>
            <a:off x="6291192" y="2415998"/>
            <a:ext cx="5638138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##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Print(13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div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4)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Print(13 </a:t>
            </a:r>
            <a:r>
              <a:rPr lang="en-US" sz="1800" b="1" dirty="0">
                <a:solidFill>
                  <a:prstClr val="black"/>
                </a:solidFill>
                <a:latin typeface="Consolas" panose="020B0609020204030204" pitchFamily="49" charset="0"/>
              </a:rPr>
              <a:t>mod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4)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</a:endParaRP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26A7215B-C619-42E3-AA96-3DEF290C5B4C}"/>
              </a:ext>
            </a:extLst>
          </p:cNvPr>
          <p:cNvSpPr txBox="1">
            <a:spLocks/>
          </p:cNvSpPr>
          <p:nvPr/>
        </p:nvSpPr>
        <p:spPr>
          <a:xfrm>
            <a:off x="356734" y="2415998"/>
            <a:ext cx="561662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print(13 // 4)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print(13 % 4)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739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948F48BA-842D-499F-8606-3854C9257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6" name="Заголовок 2">
            <a:extLst>
              <a:ext uri="{FF2B5EF4-FFF2-40B4-BE49-F238E27FC236}">
                <a16:creationId xmlns:a16="http://schemas.microsoft.com/office/drawing/2014/main" id="{E55AD847-2ABC-48A8-AAA6-099C62E417E0}"/>
              </a:ext>
            </a:extLst>
          </p:cNvPr>
          <p:cNvSpPr txBox="1">
            <a:spLocks/>
          </p:cNvSpPr>
          <p:nvPr/>
        </p:nvSpPr>
        <p:spPr bwMode="auto">
          <a:xfrm>
            <a:off x="479376" y="188640"/>
            <a:ext cx="112332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eaLnBrk="1" hangingPunct="1"/>
            <a:r>
              <a:rPr lang="ru-RU" alt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Отступы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788F6AEE-938F-44AA-A57C-B54FE441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36427" y="6356351"/>
            <a:ext cx="1920213" cy="365125"/>
          </a:xfrm>
        </p:spPr>
        <p:txBody>
          <a:bodyPr/>
          <a:lstStyle/>
          <a:p>
            <a:r>
              <a:rPr lang="ru-RU" dirty="0"/>
              <a:t>Слайд </a:t>
            </a:r>
            <a:fld id="{E6F312EF-8797-4734-A7AD-0D4B3FD8A713}" type="slidenum">
              <a:rPr lang="ru-RU" smtClean="0"/>
              <a:pPr/>
              <a:t>8</a:t>
            </a:fld>
            <a:endParaRPr lang="ru-RU" dirty="0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77F509AC-E1FD-4A29-80B5-EF6B5D042D6D}"/>
              </a:ext>
            </a:extLst>
          </p:cNvPr>
          <p:cNvGrpSpPr/>
          <p:nvPr/>
        </p:nvGrpSpPr>
        <p:grpSpPr>
          <a:xfrm>
            <a:off x="356733" y="908721"/>
            <a:ext cx="5616624" cy="1384995"/>
            <a:chOff x="6371647" y="2194253"/>
            <a:chExt cx="5032865" cy="1284604"/>
          </a:xfrm>
        </p:grpSpPr>
        <p:sp>
          <p:nvSpPr>
            <p:cNvPr id="9" name="Объект 2">
              <a:extLst>
                <a:ext uri="{FF2B5EF4-FFF2-40B4-BE49-F238E27FC236}">
                  <a16:creationId xmlns:a16="http://schemas.microsoft.com/office/drawing/2014/main" id="{0490B813-90DA-4C84-872D-BBA4D2CA134F}"/>
                </a:ext>
              </a:extLst>
            </p:cNvPr>
            <p:cNvSpPr txBox="1">
              <a:spLocks/>
            </p:cNvSpPr>
            <p:nvPr/>
          </p:nvSpPr>
          <p:spPr>
            <a:xfrm>
              <a:off x="6371648" y="2622454"/>
              <a:ext cx="5032864" cy="856403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800" dirty="0"/>
                <a:t>В </a:t>
              </a:r>
              <a:r>
                <a:rPr lang="en-US" sz="1800" dirty="0"/>
                <a:t>Python </a:t>
              </a:r>
              <a:r>
                <a:rPr lang="ru-RU" sz="1800" dirty="0"/>
                <a:t>чтобы подчеркнуть вложенность конструкций используются отступы. Для управляющих операторов при переходе к вложенной конструкции используется </a:t>
              </a:r>
              <a:r>
                <a:rPr lang="en-US" sz="1800" dirty="0"/>
                <a:t>:</a:t>
              </a:r>
              <a:endParaRPr lang="ru-RU" sz="1800" dirty="0"/>
            </a:p>
          </p:txBody>
        </p:sp>
        <p:sp>
          <p:nvSpPr>
            <p:cNvPr id="12" name="Объект 2">
              <a:extLst>
                <a:ext uri="{FF2B5EF4-FFF2-40B4-BE49-F238E27FC236}">
                  <a16:creationId xmlns:a16="http://schemas.microsoft.com/office/drawing/2014/main" id="{DA1FEF7F-C638-4C40-A058-DAC873884DDA}"/>
                </a:ext>
              </a:extLst>
            </p:cNvPr>
            <p:cNvSpPr txBox="1">
              <a:spLocks/>
            </p:cNvSpPr>
            <p:nvPr/>
          </p:nvSpPr>
          <p:spPr>
            <a:xfrm>
              <a:off x="6371647" y="2194253"/>
              <a:ext cx="5032864" cy="428201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None/>
              </a:pPr>
              <a:r>
                <a:rPr lang="en-US" sz="2400" dirty="0"/>
                <a:t>Python</a:t>
              </a:r>
              <a:endParaRPr lang="ru-RU" sz="2400" dirty="0"/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32D798F4-96A5-475D-9695-8850F865FDDE}"/>
              </a:ext>
            </a:extLst>
          </p:cNvPr>
          <p:cNvGrpSpPr/>
          <p:nvPr/>
        </p:nvGrpSpPr>
        <p:grpSpPr>
          <a:xfrm>
            <a:off x="6291192" y="911019"/>
            <a:ext cx="5616624" cy="1107995"/>
            <a:chOff x="6371647" y="2194253"/>
            <a:chExt cx="5032865" cy="1027683"/>
          </a:xfrm>
        </p:grpSpPr>
        <p:sp>
          <p:nvSpPr>
            <p:cNvPr id="14" name="Объект 2">
              <a:extLst>
                <a:ext uri="{FF2B5EF4-FFF2-40B4-BE49-F238E27FC236}">
                  <a16:creationId xmlns:a16="http://schemas.microsoft.com/office/drawing/2014/main" id="{587A0588-813C-41EE-932A-69882A6F7C3D}"/>
                </a:ext>
              </a:extLst>
            </p:cNvPr>
            <p:cNvSpPr txBox="1">
              <a:spLocks/>
            </p:cNvSpPr>
            <p:nvPr/>
          </p:nvSpPr>
          <p:spPr>
            <a:xfrm>
              <a:off x="6371648" y="2622454"/>
              <a:ext cx="5032864" cy="5994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800" dirty="0"/>
                <a:t>В </a:t>
              </a:r>
              <a:r>
                <a:rPr lang="en-US" sz="1800" dirty="0"/>
                <a:t>PascalABC.NET </a:t>
              </a:r>
              <a:r>
                <a:rPr lang="ru-RU" sz="1800" dirty="0"/>
                <a:t>отступы не являются частью языка и используются лишь для оформления программы:</a:t>
              </a:r>
            </a:p>
          </p:txBody>
        </p:sp>
        <p:sp>
          <p:nvSpPr>
            <p:cNvPr id="15" name="Объект 2">
              <a:extLst>
                <a:ext uri="{FF2B5EF4-FFF2-40B4-BE49-F238E27FC236}">
                  <a16:creationId xmlns:a16="http://schemas.microsoft.com/office/drawing/2014/main" id="{ECBE34D9-3BEE-4EA1-BA4E-6A53BB957A13}"/>
                </a:ext>
              </a:extLst>
            </p:cNvPr>
            <p:cNvSpPr txBox="1">
              <a:spLocks/>
            </p:cNvSpPr>
            <p:nvPr/>
          </p:nvSpPr>
          <p:spPr>
            <a:xfrm>
              <a:off x="6371647" y="2194253"/>
              <a:ext cx="5032864" cy="428201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 dirty="0"/>
                <a:t>PascalABC.NET</a:t>
              </a:r>
              <a:endParaRPr lang="ru-RU" sz="2400" dirty="0"/>
            </a:p>
          </p:txBody>
        </p:sp>
      </p:grpSp>
      <p:sp>
        <p:nvSpPr>
          <p:cNvPr id="44" name="Объект 2">
            <a:extLst>
              <a:ext uri="{FF2B5EF4-FFF2-40B4-BE49-F238E27FC236}">
                <a16:creationId xmlns:a16="http://schemas.microsoft.com/office/drawing/2014/main" id="{C9002C02-2DCE-461C-BB64-154D53A0896E}"/>
              </a:ext>
            </a:extLst>
          </p:cNvPr>
          <p:cNvSpPr txBox="1">
            <a:spLocks/>
          </p:cNvSpPr>
          <p:nvPr/>
        </p:nvSpPr>
        <p:spPr>
          <a:xfrm>
            <a:off x="6289725" y="2019014"/>
            <a:ext cx="5616623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##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var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a,b) := (2,3);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prstClr val="black"/>
                </a:solidFill>
                <a:latin typeface="Consolas" panose="020B0609020204030204" pitchFamily="49" charset="0"/>
              </a:rPr>
              <a:t>var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min: integer;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</a:endParaRPr>
          </a:p>
          <a:p>
            <a:pPr marL="0" indent="0" eaLnBrk="0" hangingPunct="0">
              <a:spcBef>
                <a:spcPct val="0"/>
              </a:spcBef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if 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a &lt; b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then</a:t>
            </a:r>
          </a:p>
          <a:p>
            <a:pPr marL="0" indent="0" eaLnBrk="0" hangingPunct="0">
              <a:spcBef>
                <a:spcPct val="0"/>
              </a:spcBef>
              <a:buNone/>
              <a:defRPr/>
            </a:pPr>
            <a:r>
              <a:rPr lang="en-US" sz="1800" b="0" dirty="0">
                <a:solidFill>
                  <a:prstClr val="black"/>
                </a:solidFill>
                <a:latin typeface="Consolas" panose="020B0609020204030204" pitchFamily="49" charset="0"/>
              </a:rPr>
              <a:t>    min := a</a:t>
            </a:r>
          </a:p>
          <a:p>
            <a:pPr marL="0" indent="0" eaLnBrk="0" hangingPunct="0">
              <a:spcBef>
                <a:spcPct val="0"/>
              </a:spcBef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else</a:t>
            </a:r>
          </a:p>
          <a:p>
            <a:pPr marL="0" indent="0" eaLnBrk="0" hangingPunct="0">
              <a:spcBef>
                <a:spcPct val="0"/>
              </a:spcBef>
              <a:buNone/>
              <a:defRPr/>
            </a:pPr>
            <a:r>
              <a:rPr lang="en-US" sz="1800" b="0" dirty="0">
                <a:solidFill>
                  <a:prstClr val="black"/>
                </a:solidFill>
                <a:latin typeface="Consolas" panose="020B0609020204030204" pitchFamily="49" charset="0"/>
              </a:rPr>
              <a:t>    min := b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</a:endParaRP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26A7215B-C619-42E3-AA96-3DEF290C5B4C}"/>
              </a:ext>
            </a:extLst>
          </p:cNvPr>
          <p:cNvSpPr txBox="1">
            <a:spLocks/>
          </p:cNvSpPr>
          <p:nvPr/>
        </p:nvSpPr>
        <p:spPr>
          <a:xfrm>
            <a:off x="356734" y="2420888"/>
            <a:ext cx="5616622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a,b = 2,3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if a &lt; b: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   min = 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else: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   min = b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</a:endParaRPr>
          </a:p>
        </p:txBody>
      </p:sp>
      <p:sp>
        <p:nvSpPr>
          <p:cNvPr id="19" name="Объект 2">
            <a:extLst>
              <a:ext uri="{FF2B5EF4-FFF2-40B4-BE49-F238E27FC236}">
                <a16:creationId xmlns:a16="http://schemas.microsoft.com/office/drawing/2014/main" id="{4616F181-DAE5-4D52-8E27-782FB9F704A9}"/>
              </a:ext>
            </a:extLst>
          </p:cNvPr>
          <p:cNvSpPr txBox="1">
            <a:spLocks/>
          </p:cNvSpPr>
          <p:nvPr/>
        </p:nvSpPr>
        <p:spPr>
          <a:xfrm>
            <a:off x="6288257" y="4049927"/>
            <a:ext cx="5616623" cy="6155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1700" dirty="0"/>
              <a:t>Если во вложенной конструкции более одного оператора, используются операторные скобки </a:t>
            </a:r>
            <a:r>
              <a:rPr lang="en-US" sz="1700" dirty="0"/>
              <a:t>begin – end  </a:t>
            </a:r>
            <a:endParaRPr lang="ru-RU" sz="1700" dirty="0"/>
          </a:p>
        </p:txBody>
      </p:sp>
      <p:sp>
        <p:nvSpPr>
          <p:cNvPr id="20" name="Объект 2">
            <a:extLst>
              <a:ext uri="{FF2B5EF4-FFF2-40B4-BE49-F238E27FC236}">
                <a16:creationId xmlns:a16="http://schemas.microsoft.com/office/drawing/2014/main" id="{EC30583B-B4BB-4B40-A7B2-6826395ADD5C}"/>
              </a:ext>
            </a:extLst>
          </p:cNvPr>
          <p:cNvSpPr txBox="1">
            <a:spLocks/>
          </p:cNvSpPr>
          <p:nvPr/>
        </p:nvSpPr>
        <p:spPr>
          <a:xfrm>
            <a:off x="6291359" y="4653136"/>
            <a:ext cx="5616622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if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a &lt; b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then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prstClr val="black"/>
                </a:solidFill>
                <a:latin typeface="Consolas" panose="020B0609020204030204" pitchFamily="49" charset="0"/>
              </a:rPr>
              <a:t>begin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var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c := a;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   a := b;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   b := 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prstClr val="black"/>
                </a:solidFill>
                <a:latin typeface="Consolas" panose="020B0609020204030204" pitchFamily="49" charset="0"/>
              </a:rPr>
              <a:t>end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444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948F48BA-842D-499F-8606-3854C9257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Переход с Python на PascalABC.NET</a:t>
            </a:r>
            <a:endParaRPr lang="ru-RU" dirty="0"/>
          </a:p>
        </p:txBody>
      </p:sp>
      <p:sp>
        <p:nvSpPr>
          <p:cNvPr id="6" name="Заголовок 2">
            <a:extLst>
              <a:ext uri="{FF2B5EF4-FFF2-40B4-BE49-F238E27FC236}">
                <a16:creationId xmlns:a16="http://schemas.microsoft.com/office/drawing/2014/main" id="{E55AD847-2ABC-48A8-AAA6-099C62E417E0}"/>
              </a:ext>
            </a:extLst>
          </p:cNvPr>
          <p:cNvSpPr txBox="1">
            <a:spLocks/>
          </p:cNvSpPr>
          <p:nvPr/>
        </p:nvSpPr>
        <p:spPr bwMode="auto">
          <a:xfrm>
            <a:off x="479376" y="188640"/>
            <a:ext cx="112332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eaLnBrk="1" hangingPunct="1"/>
            <a:r>
              <a:rPr lang="ru-RU" alt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Кортежи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788F6AEE-938F-44AA-A57C-B54FE441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36427" y="6356351"/>
            <a:ext cx="1920213" cy="365125"/>
          </a:xfrm>
        </p:spPr>
        <p:txBody>
          <a:bodyPr/>
          <a:lstStyle/>
          <a:p>
            <a:r>
              <a:rPr lang="ru-RU" dirty="0"/>
              <a:t>Слайд </a:t>
            </a:r>
            <a:fld id="{E6F312EF-8797-4734-A7AD-0D4B3FD8A713}" type="slidenum">
              <a:rPr lang="ru-RU" smtClean="0"/>
              <a:pPr/>
              <a:t>9</a:t>
            </a:fld>
            <a:endParaRPr lang="ru-RU" dirty="0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77F509AC-E1FD-4A29-80B5-EF6B5D042D6D}"/>
              </a:ext>
            </a:extLst>
          </p:cNvPr>
          <p:cNvGrpSpPr/>
          <p:nvPr/>
        </p:nvGrpSpPr>
        <p:grpSpPr>
          <a:xfrm>
            <a:off x="356733" y="908721"/>
            <a:ext cx="5616624" cy="1107996"/>
            <a:chOff x="6371647" y="2194253"/>
            <a:chExt cx="5032865" cy="1027683"/>
          </a:xfrm>
        </p:grpSpPr>
        <p:sp>
          <p:nvSpPr>
            <p:cNvPr id="9" name="Объект 2">
              <a:extLst>
                <a:ext uri="{FF2B5EF4-FFF2-40B4-BE49-F238E27FC236}">
                  <a16:creationId xmlns:a16="http://schemas.microsoft.com/office/drawing/2014/main" id="{0490B813-90DA-4C84-872D-BBA4D2CA134F}"/>
                </a:ext>
              </a:extLst>
            </p:cNvPr>
            <p:cNvSpPr txBox="1">
              <a:spLocks/>
            </p:cNvSpPr>
            <p:nvPr/>
          </p:nvSpPr>
          <p:spPr>
            <a:xfrm>
              <a:off x="6371648" y="2622454"/>
              <a:ext cx="5032864" cy="59948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800" dirty="0"/>
                <a:t>В </a:t>
              </a:r>
              <a:r>
                <a:rPr lang="en-US" sz="1800" dirty="0"/>
                <a:t>Python </a:t>
              </a:r>
              <a:r>
                <a:rPr lang="ru-RU" sz="1800" dirty="0"/>
                <a:t>для объединения нескольких значений в одно составное используются кортежи:</a:t>
              </a:r>
            </a:p>
          </p:txBody>
        </p:sp>
        <p:sp>
          <p:nvSpPr>
            <p:cNvPr id="12" name="Объект 2">
              <a:extLst>
                <a:ext uri="{FF2B5EF4-FFF2-40B4-BE49-F238E27FC236}">
                  <a16:creationId xmlns:a16="http://schemas.microsoft.com/office/drawing/2014/main" id="{DA1FEF7F-C638-4C40-A058-DAC873884DDA}"/>
                </a:ext>
              </a:extLst>
            </p:cNvPr>
            <p:cNvSpPr txBox="1">
              <a:spLocks/>
            </p:cNvSpPr>
            <p:nvPr/>
          </p:nvSpPr>
          <p:spPr>
            <a:xfrm>
              <a:off x="6371647" y="2194253"/>
              <a:ext cx="5032864" cy="428201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None/>
              </a:pPr>
              <a:r>
                <a:rPr lang="en-US" sz="2400" dirty="0"/>
                <a:t>Python</a:t>
              </a:r>
              <a:endParaRPr lang="ru-RU" sz="2400" dirty="0"/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32D798F4-96A5-475D-9695-8850F865FDDE}"/>
              </a:ext>
            </a:extLst>
          </p:cNvPr>
          <p:cNvGrpSpPr/>
          <p:nvPr/>
        </p:nvGrpSpPr>
        <p:grpSpPr>
          <a:xfrm>
            <a:off x="6291192" y="911019"/>
            <a:ext cx="5616624" cy="1077217"/>
            <a:chOff x="6371647" y="2194253"/>
            <a:chExt cx="5032865" cy="999136"/>
          </a:xfrm>
        </p:grpSpPr>
        <p:sp>
          <p:nvSpPr>
            <p:cNvPr id="14" name="Объект 2">
              <a:extLst>
                <a:ext uri="{FF2B5EF4-FFF2-40B4-BE49-F238E27FC236}">
                  <a16:creationId xmlns:a16="http://schemas.microsoft.com/office/drawing/2014/main" id="{587A0588-813C-41EE-932A-69882A6F7C3D}"/>
                </a:ext>
              </a:extLst>
            </p:cNvPr>
            <p:cNvSpPr txBox="1">
              <a:spLocks/>
            </p:cNvSpPr>
            <p:nvPr/>
          </p:nvSpPr>
          <p:spPr>
            <a:xfrm>
              <a:off x="6371648" y="2622454"/>
              <a:ext cx="5032864" cy="5709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  <a:defRPr/>
              </a:pPr>
              <a:r>
                <a:rPr lang="ru-RU" sz="1700" dirty="0"/>
                <a:t>В </a:t>
              </a:r>
              <a:r>
                <a:rPr lang="en-US" sz="1700" dirty="0"/>
                <a:t>PascalABC.NET </a:t>
              </a:r>
              <a:r>
                <a:rPr lang="ru-RU" sz="1700" dirty="0"/>
                <a:t>для объединения нескольких значений в одно составное также используются кортежи:</a:t>
              </a:r>
            </a:p>
          </p:txBody>
        </p:sp>
        <p:sp>
          <p:nvSpPr>
            <p:cNvPr id="15" name="Объект 2">
              <a:extLst>
                <a:ext uri="{FF2B5EF4-FFF2-40B4-BE49-F238E27FC236}">
                  <a16:creationId xmlns:a16="http://schemas.microsoft.com/office/drawing/2014/main" id="{ECBE34D9-3BEE-4EA1-BA4E-6A53BB957A13}"/>
                </a:ext>
              </a:extLst>
            </p:cNvPr>
            <p:cNvSpPr txBox="1">
              <a:spLocks/>
            </p:cNvSpPr>
            <p:nvPr/>
          </p:nvSpPr>
          <p:spPr>
            <a:xfrm>
              <a:off x="6371647" y="2194253"/>
              <a:ext cx="5032864" cy="428201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0" dirty="0"/>
                <a:t>PascalABC.NET</a:t>
              </a:r>
              <a:endParaRPr lang="ru-RU" sz="2400" dirty="0"/>
            </a:p>
          </p:txBody>
        </p:sp>
      </p:grpSp>
      <p:sp>
        <p:nvSpPr>
          <p:cNvPr id="44" name="Объект 2">
            <a:extLst>
              <a:ext uri="{FF2B5EF4-FFF2-40B4-BE49-F238E27FC236}">
                <a16:creationId xmlns:a16="http://schemas.microsoft.com/office/drawing/2014/main" id="{C9002C02-2DCE-461C-BB64-154D53A0896E}"/>
              </a:ext>
            </a:extLst>
          </p:cNvPr>
          <p:cNvSpPr txBox="1">
            <a:spLocks/>
          </p:cNvSpPr>
          <p:nvPr/>
        </p:nvSpPr>
        <p:spPr>
          <a:xfrm>
            <a:off x="6289725" y="2019014"/>
            <a:ext cx="5616623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##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var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name,age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) := ('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Иванов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',18);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prstClr val="black"/>
                </a:solidFill>
                <a:latin typeface="Consolas" panose="020B0609020204030204" pitchFamily="49" charset="0"/>
              </a:rPr>
              <a:t>var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t :=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('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Иванов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',18)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name,age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) := t;</a:t>
            </a: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26A7215B-C619-42E3-AA96-3DEF290C5B4C}"/>
              </a:ext>
            </a:extLst>
          </p:cNvPr>
          <p:cNvSpPr txBox="1">
            <a:spLocks/>
          </p:cNvSpPr>
          <p:nvPr/>
        </p:nvSpPr>
        <p:spPr>
          <a:xfrm>
            <a:off x="356734" y="2129009"/>
            <a:ext cx="5616622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name, age = "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Иванов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", 18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t =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"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Иванов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", 18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</a:rPr>
              <a:t>name, age = t</a:t>
            </a:r>
          </a:p>
        </p:txBody>
      </p:sp>
      <p:sp>
        <p:nvSpPr>
          <p:cNvPr id="19" name="Объект 2">
            <a:extLst>
              <a:ext uri="{FF2B5EF4-FFF2-40B4-BE49-F238E27FC236}">
                <a16:creationId xmlns:a16="http://schemas.microsoft.com/office/drawing/2014/main" id="{4616F181-DAE5-4D52-8E27-782FB9F704A9}"/>
              </a:ext>
            </a:extLst>
          </p:cNvPr>
          <p:cNvSpPr txBox="1">
            <a:spLocks/>
          </p:cNvSpPr>
          <p:nvPr/>
        </p:nvSpPr>
        <p:spPr>
          <a:xfrm>
            <a:off x="6289725" y="3356992"/>
            <a:ext cx="561662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1800" dirty="0"/>
              <a:t>Последняя операция называется распаковкой кортежа в переменные</a:t>
            </a: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1C38B824-1488-4F1E-A521-458CD402E9EE}"/>
              </a:ext>
            </a:extLst>
          </p:cNvPr>
          <p:cNvSpPr txBox="1">
            <a:spLocks/>
          </p:cNvSpPr>
          <p:nvPr/>
        </p:nvSpPr>
        <p:spPr>
          <a:xfrm>
            <a:off x="354172" y="3202538"/>
            <a:ext cx="5616623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1800" dirty="0"/>
              <a:t>Последняя операция называется распаковкой кортежа в переменные</a:t>
            </a:r>
          </a:p>
        </p:txBody>
      </p:sp>
    </p:spTree>
    <p:extLst>
      <p:ext uri="{BB962C8B-B14F-4D97-AF65-F5344CB8AC3E}">
        <p14:creationId xmlns:p14="http://schemas.microsoft.com/office/powerpoint/2010/main" val="28639726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21832</TotalTime>
  <Words>1252</Words>
  <Application>Microsoft Office PowerPoint</Application>
  <PresentationFormat>Широкоэкранный</PresentationFormat>
  <Paragraphs>237</Paragraphs>
  <Slides>13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Consolas</vt:lpstr>
      <vt:lpstr>Тема Office</vt:lpstr>
      <vt:lpstr>Переход с  Python на PascalABC.NET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PascalABC.NET  2020</dc:title>
  <dc:creator>Станислав Михалкович</dc:creator>
  <cp:lastModifiedBy>Stanislav Mikhalkovich</cp:lastModifiedBy>
  <cp:revision>1112</cp:revision>
  <dcterms:created xsi:type="dcterms:W3CDTF">2020-11-01T16:05:18Z</dcterms:created>
  <dcterms:modified xsi:type="dcterms:W3CDTF">2021-09-10T11:15:50Z</dcterms:modified>
</cp:coreProperties>
</file>